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dastaan.bharati@gmail.com" TargetMode="External"/><Relationship Id="rId3" Type="http://schemas.openxmlformats.org/officeDocument/2006/relationships/hyperlink" Target="https://www.instagram.com/dastaan.bharati/" TargetMode="External"/><Relationship Id="rId4" Type="http://schemas.openxmlformats.org/officeDocument/2006/relationships/hyperlink" Target="https://m.facebook.com/public/Dastaan-Bharti" TargetMode="External"/><Relationship Id="rId5" Type="http://schemas.openxmlformats.org/officeDocument/2006/relationships/hyperlink" Target="https://in.linkedin.com/company/dastaan-bharati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dutoday.in/film-screening-masaan%C3%AF%C2%BF%C2%BC/" TargetMode="External"/><Relationship Id="rId3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Relationship Id="rId3" Type="http://schemas.openxmlformats.org/officeDocument/2006/relationships/image" Target="../media/image8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hyperlink" Target="https://www.instagram.com/p/CpKtY6ES6AF/?igshid=MzRlODBiNWFlZA%3D%3D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010" y="693429"/>
            <a:ext cx="5808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DASTAAN-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THE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FILM</a:t>
            </a:r>
            <a:r>
              <a:rPr dirty="0" sz="1800" spc="-2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AND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PHOTOGRAPHY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SOCIETY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5610" y="2213292"/>
            <a:ext cx="3076216" cy="30325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659" y="6254759"/>
            <a:ext cx="6113780" cy="18656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Photography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Society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Bharati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College,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University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Delhi.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which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literally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translates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“story”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 Persian,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</a:t>
            </a:r>
            <a:r>
              <a:rPr dirty="0" sz="1400">
                <a:latin typeface="Arial MT"/>
                <a:cs typeface="Arial MT"/>
              </a:rPr>
              <a:t> a</a:t>
            </a:r>
            <a:r>
              <a:rPr dirty="0" sz="1400" spc="-5">
                <a:latin typeface="Arial MT"/>
                <a:cs typeface="Arial MT"/>
              </a:rPr>
              <a:t> community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which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established in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2022 under 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aegis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Department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English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Bharati College,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with the aim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telling stories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through films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and </a:t>
            </a:r>
            <a:r>
              <a:rPr dirty="0" sz="1400" spc="-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photographs.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 MT"/>
              <a:cs typeface="Arial MT"/>
            </a:endParaRPr>
          </a:p>
          <a:p>
            <a:pPr marL="12700" marR="29464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Dastaan includes 40+ passionate members from various disciplines of the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college.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9" y="9098289"/>
            <a:ext cx="13773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Council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2022-23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90" y="720112"/>
            <a:ext cx="3626485" cy="6981825"/>
            <a:chOff x="720090" y="720112"/>
            <a:chExt cx="3626485" cy="6981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90" y="720112"/>
              <a:ext cx="3329292" cy="332929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90" y="4075439"/>
              <a:ext cx="3626485" cy="362648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8659" y="7900679"/>
            <a:ext cx="6090920" cy="13754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(4)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Short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film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screening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and discussion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held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its first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movie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screening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discussion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 the</a:t>
            </a:r>
            <a:r>
              <a:rPr dirty="0" sz="1400">
                <a:latin typeface="Arial MT"/>
                <a:cs typeface="Arial MT"/>
              </a:rPr>
              <a:t> year</a:t>
            </a:r>
            <a:r>
              <a:rPr dirty="0" sz="1400" spc="-5">
                <a:latin typeface="Arial MT"/>
                <a:cs typeface="Arial MT"/>
              </a:rPr>
              <a:t> 2023 on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24th January,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where we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screened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four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exemplary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works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short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cinema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namely,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 i="1">
                <a:latin typeface="Arial"/>
                <a:cs typeface="Arial"/>
              </a:rPr>
              <a:t>Two</a:t>
            </a:r>
            <a:r>
              <a:rPr dirty="0" sz="1400" spc="10" i="1"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(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Dir.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Satyajit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Ray),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 i="1">
                <a:latin typeface="Arial"/>
                <a:cs typeface="Arial"/>
              </a:rPr>
              <a:t>Human</a:t>
            </a:r>
            <a:r>
              <a:rPr dirty="0" sz="1400" spc="-1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Form</a:t>
            </a:r>
            <a:r>
              <a:rPr dirty="0" sz="1400" spc="10" i="1">
                <a:latin typeface="Arial"/>
                <a:cs typeface="Arial"/>
              </a:rPr>
              <a:t> </a:t>
            </a:r>
            <a:r>
              <a:rPr dirty="0" sz="1400" spc="-5">
                <a:latin typeface="Arial MT"/>
                <a:cs typeface="Arial MT"/>
              </a:rPr>
              <a:t>(Dir.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Doyeon Noh),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 i="1">
                <a:latin typeface="Arial"/>
                <a:cs typeface="Arial"/>
              </a:rPr>
              <a:t>Juice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(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Dir.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Neeraj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Ghaywan)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25">
                <a:latin typeface="Arial MT"/>
                <a:cs typeface="Arial MT"/>
              </a:rPr>
              <a:t> </a:t>
            </a:r>
            <a:r>
              <a:rPr dirty="0" sz="1400" spc="-5" i="1">
                <a:latin typeface="Arial"/>
                <a:cs typeface="Arial"/>
              </a:rPr>
              <a:t>Purgatory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>
                <a:latin typeface="Arial MT"/>
                <a:cs typeface="Arial MT"/>
              </a:rPr>
              <a:t>(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Dir.</a:t>
            </a:r>
            <a:r>
              <a:rPr dirty="0" sz="1400">
                <a:latin typeface="Arial MT"/>
                <a:cs typeface="Arial MT"/>
              </a:rPr>
              <a:t> Jack</a:t>
            </a:r>
            <a:r>
              <a:rPr dirty="0" sz="1400" spc="-5">
                <a:latin typeface="Arial MT"/>
                <a:cs typeface="Arial MT"/>
              </a:rPr>
              <a:t> Stockley).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4624705" cy="34588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4356109"/>
            <a:ext cx="5965190" cy="143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event witnessed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turnout of more than 150 students as well as faculty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members across departments. The discussion following the screenings was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major highlight of the event, wherein numerous students shared their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personal stories and experiences over the themes explored in the films: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disparity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between 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rich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poor,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body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image issues,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gender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roles,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domestic abuse 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trauma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entails.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6007109"/>
            <a:ext cx="4777105" cy="35883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675649"/>
            <a:ext cx="6044565" cy="24930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4769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latter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two films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were also</a:t>
            </a:r>
            <a:r>
              <a:rPr dirty="0" sz="1400">
                <a:latin typeface="Arial MT"/>
                <a:cs typeface="Arial MT"/>
              </a:rPr>
              <a:t> a</a:t>
            </a:r>
            <a:r>
              <a:rPr dirty="0" sz="1400" spc="-5">
                <a:latin typeface="Arial MT"/>
                <a:cs typeface="Arial MT"/>
              </a:rPr>
              <a:t> tribute 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occasion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National Girl Child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Day, which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observed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the 24th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January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each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year.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(5)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Dastaan-e-Ishq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>
                <a:latin typeface="Arial MT"/>
                <a:cs typeface="Arial MT"/>
              </a:rPr>
              <a:t>On </a:t>
            </a:r>
            <a:r>
              <a:rPr dirty="0" sz="1400" spc="-5">
                <a:latin typeface="Arial MT"/>
                <a:cs typeface="Arial MT"/>
              </a:rPr>
              <a:t>the occasion of valentine's day Dastaan organized an open mic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competition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where students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from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different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colleges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Delhi-NCR participated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shared their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 i="1">
                <a:latin typeface="Arial"/>
                <a:cs typeface="Arial"/>
              </a:rPr>
              <a:t>pyar</a:t>
            </a:r>
            <a:r>
              <a:rPr dirty="0" sz="1400" i="1">
                <a:latin typeface="Arial"/>
                <a:cs typeface="Arial"/>
              </a:rPr>
              <a:t> </a:t>
            </a:r>
            <a:r>
              <a:rPr dirty="0" sz="1400" spc="-5" i="1">
                <a:latin typeface="Arial"/>
                <a:cs typeface="Arial"/>
              </a:rPr>
              <a:t>bhari dastaan</a:t>
            </a:r>
            <a:r>
              <a:rPr dirty="0" sz="1400" spc="15" i="1">
                <a:latin typeface="Arial"/>
                <a:cs typeface="Arial"/>
              </a:rPr>
              <a:t> </a:t>
            </a:r>
            <a:r>
              <a:rPr dirty="0" sz="1400" spc="-5">
                <a:latin typeface="Arial MT"/>
                <a:cs typeface="Arial MT"/>
              </a:rPr>
              <a:t>with all the 'lovely'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emotions,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which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included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love at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first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sight,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heartbreak,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unrequited love,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filial love,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self-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love.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3188344"/>
            <a:ext cx="2818765" cy="27806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659" y="6146809"/>
            <a:ext cx="586740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Posters were circulated among students regarding the upcoming open mic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help desk was also set up in college during working hours for any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confusion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regarding the event.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1835785" cy="29178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3815089"/>
            <a:ext cx="599440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Blackboard was also decorated where we had </a:t>
            </a:r>
            <a:r>
              <a:rPr dirty="0" sz="1400">
                <a:latin typeface="Arial MT"/>
                <a:cs typeface="Arial MT"/>
              </a:rPr>
              <a:t>to </a:t>
            </a:r>
            <a:r>
              <a:rPr dirty="0" sz="1400" spc="-5">
                <a:latin typeface="Arial MT"/>
                <a:cs typeface="Arial MT"/>
              </a:rPr>
              <a:t>write our heartfelt thoughts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heart-shaped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sticky notes pasted there.</a:t>
            </a:r>
            <a:r>
              <a:rPr dirty="0" sz="1400">
                <a:latin typeface="Arial MT"/>
                <a:cs typeface="Arial MT"/>
              </a:rPr>
              <a:t> 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day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event,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participants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showed their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full enthusiasm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made it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amazing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event.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59" y="5326389"/>
            <a:ext cx="6083935" cy="1610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(6) Photoshoot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the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occasion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International Women’s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Day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International Women’s Day is celebrated on 8th March each </a:t>
            </a:r>
            <a:r>
              <a:rPr dirty="0" sz="1400">
                <a:latin typeface="Arial MT"/>
                <a:cs typeface="Arial MT"/>
              </a:rPr>
              <a:t>year </a:t>
            </a:r>
            <a:r>
              <a:rPr dirty="0" sz="1400" spc="-5">
                <a:latin typeface="Arial MT"/>
                <a:cs typeface="Arial MT"/>
              </a:rPr>
              <a:t>worldwide.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To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mark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day 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express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our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gratitude,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anger,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sadness on issues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concerning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women,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team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observed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whole month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March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as Women’s Month. We designed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concept-based photoshoot centered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around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issues concerning </a:t>
            </a:r>
            <a:r>
              <a:rPr dirty="0" sz="1400" spc="-10">
                <a:latin typeface="Arial MT"/>
                <a:cs typeface="Arial MT"/>
              </a:rPr>
              <a:t>women.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20090" y="720099"/>
            <a:ext cx="3580765" cy="7690484"/>
            <a:chOff x="720090" y="720099"/>
            <a:chExt cx="3580765" cy="769048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0090" y="720099"/>
              <a:ext cx="3077832" cy="408368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090" y="4829832"/>
              <a:ext cx="3580752" cy="358075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08659" y="8587749"/>
            <a:ext cx="6005195" cy="1200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shoot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covered 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following four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major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themes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concerning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women such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as period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poverty,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gendered trauma,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right</a:t>
            </a:r>
            <a:r>
              <a:rPr dirty="0" sz="1400">
                <a:latin typeface="Arial MT"/>
                <a:cs typeface="Arial MT"/>
              </a:rPr>
              <a:t> to </a:t>
            </a:r>
            <a:r>
              <a:rPr dirty="0" sz="1400" spc="-5">
                <a:latin typeface="Arial MT"/>
                <a:cs typeface="Arial MT"/>
              </a:rPr>
              <a:t>choice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vis-à-vis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Hijab issue,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et al. The </a:t>
            </a:r>
            <a:r>
              <a:rPr dirty="0" sz="1400">
                <a:latin typeface="Arial MT"/>
                <a:cs typeface="Arial MT"/>
              </a:rPr>
              <a:t>shoot </a:t>
            </a:r>
            <a:r>
              <a:rPr dirty="0" sz="1400" spc="-5">
                <a:latin typeface="Arial MT"/>
                <a:cs typeface="Arial MT"/>
              </a:rPr>
              <a:t>took place during </a:t>
            </a:r>
            <a:r>
              <a:rPr dirty="0" sz="1400">
                <a:latin typeface="Arial MT"/>
                <a:cs typeface="Arial MT"/>
              </a:rPr>
              <a:t>a span </a:t>
            </a:r>
            <a:r>
              <a:rPr dirty="0" sz="1400" spc="-5">
                <a:latin typeface="Arial MT"/>
                <a:cs typeface="Arial MT"/>
              </a:rPr>
              <a:t>of one week </a:t>
            </a:r>
            <a:r>
              <a:rPr dirty="0" sz="1400">
                <a:latin typeface="Arial MT"/>
                <a:cs typeface="Arial MT"/>
              </a:rPr>
              <a:t>in </a:t>
            </a:r>
            <a:r>
              <a:rPr dirty="0" sz="1400" spc="-5">
                <a:latin typeface="Arial MT"/>
                <a:cs typeface="Arial MT"/>
              </a:rPr>
              <a:t>the beginning of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March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different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locations within 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college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campus.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Everything from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dresses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models,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models themselves,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makeup,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production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to </a:t>
            </a:r>
            <a:r>
              <a:rPr dirty="0" sz="1400">
                <a:latin typeface="Arial MT"/>
                <a:cs typeface="Arial MT"/>
              </a:rPr>
              <a:t>set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675649"/>
            <a:ext cx="5847715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design, direction and cinematography was done by the team itself, making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best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use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resources available.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1386227"/>
            <a:ext cx="3375025" cy="44951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659" y="6059179"/>
            <a:ext cx="6123305" cy="29629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40005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final photographs from the shoot are now up at our socials and have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garnered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much attention and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appreciation.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(7)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Filmmaker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Talk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with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Utkarsh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Chaturvedi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Dastaan- The Film and Photography Society of Bharati College, conducted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movie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screening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film,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‘A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Photographer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Who</a:t>
            </a:r>
            <a:r>
              <a:rPr dirty="0" sz="1400" spc="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Clicks</a:t>
            </a:r>
            <a:r>
              <a:rPr dirty="0" sz="1400" spc="4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Blur</a:t>
            </a:r>
            <a:r>
              <a:rPr dirty="0" sz="1400" spc="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Photographs’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24 March 2023, which was followed by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Filmmaker Talk with the director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film,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Utkarsh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Chaturvedi,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who is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 internationally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acclaimed filmmaker.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 has been nominated for “Best Standalone Director Award in Lockdown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Films” in the Prestigious Standalone Film Festival and Awards, Los Angeles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for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his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documentary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“Walking under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Sun”.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3763645" cy="28340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3731269"/>
            <a:ext cx="6054090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young director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shared various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tips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tricks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aspiring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filmmakers.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also answered various queries of the audience regarding his film, the various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stages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editing,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cinematography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questions </a:t>
            </a:r>
            <a:r>
              <a:rPr dirty="0" sz="1400" spc="-10">
                <a:latin typeface="Arial MT"/>
                <a:cs typeface="Arial MT"/>
              </a:rPr>
              <a:t>regarding</a:t>
            </a:r>
            <a:r>
              <a:rPr dirty="0" sz="1400">
                <a:latin typeface="Arial MT"/>
                <a:cs typeface="Arial MT"/>
              </a:rPr>
              <a:t> a</a:t>
            </a:r>
            <a:r>
              <a:rPr dirty="0" sz="1400" spc="-5">
                <a:latin typeface="Arial MT"/>
                <a:cs typeface="Arial MT"/>
              </a:rPr>
              <a:t> career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filmmaking-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how and when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start.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4912369"/>
            <a:ext cx="3969385" cy="29711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659" y="8060699"/>
            <a:ext cx="5530215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session turned out </a:t>
            </a:r>
            <a:r>
              <a:rPr dirty="0" sz="1400">
                <a:latin typeface="Arial MT"/>
                <a:cs typeface="Arial MT"/>
              </a:rPr>
              <a:t>to </a:t>
            </a:r>
            <a:r>
              <a:rPr dirty="0" sz="1400" spc="-5">
                <a:latin typeface="Arial MT"/>
                <a:cs typeface="Arial MT"/>
              </a:rPr>
              <a:t>be very fruitful for the budding filmmakers of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Bharati College.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659" y="9337049"/>
            <a:ext cx="161417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(8)Khwabon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ki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Dilli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675649"/>
            <a:ext cx="6025515" cy="30022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2004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Dastaan conducted an inter-college photography competition on 11 April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2023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under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annual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cultural fest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Bharati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College,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Abhivyakti'23.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 MT"/>
              <a:cs typeface="Arial MT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The competition was held in two rounds- online and offline. The former was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based on the theme “Khwabon </a:t>
            </a:r>
            <a:r>
              <a:rPr dirty="0" sz="1400">
                <a:latin typeface="Arial MT"/>
                <a:cs typeface="Arial MT"/>
              </a:rPr>
              <a:t>ki </a:t>
            </a:r>
            <a:r>
              <a:rPr dirty="0" sz="1400" spc="-5">
                <a:latin typeface="Arial MT"/>
                <a:cs typeface="Arial MT"/>
              </a:rPr>
              <a:t>Dilli” wherein the photographs were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submitted via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5">
                <a:latin typeface="Arial MT"/>
                <a:cs typeface="Arial MT"/>
              </a:rPr>
              <a:t> google form.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After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much discussion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among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jurists,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5">
                <a:latin typeface="Arial MT"/>
                <a:cs typeface="Arial MT"/>
              </a:rPr>
              <a:t> total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eight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participants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were shortlisted for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second </a:t>
            </a:r>
            <a:r>
              <a:rPr dirty="0" sz="1400" spc="-10">
                <a:latin typeface="Arial MT"/>
                <a:cs typeface="Arial MT"/>
              </a:rPr>
              <a:t>round.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Arial MT"/>
              <a:cs typeface="Arial MT"/>
            </a:endParaRPr>
          </a:p>
          <a:p>
            <a:pPr marL="12700" marR="64769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The final round was held in the offline mode within the college premises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wherein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participants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were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given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on-the-spot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theme, “Nazar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aur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Nazariya”.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duration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2-3 hrs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allocated for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clicking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well as editing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pictures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</a:t>
            </a:r>
            <a:r>
              <a:rPr dirty="0" sz="1400">
                <a:latin typeface="Arial MT"/>
                <a:cs typeface="Arial MT"/>
              </a:rPr>
              <a:t>second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round based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given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theme,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after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which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the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entries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were submitted 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Dastaan's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official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email handle.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3893194"/>
            <a:ext cx="4487545" cy="33597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8659" y="7233929"/>
            <a:ext cx="6073775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judges,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Dr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Nazish Rana from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Department of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Journalism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>
                <a:latin typeface="Arial MT"/>
                <a:cs typeface="Arial MT"/>
              </a:rPr>
              <a:t> Ms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Swati Bawa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Sahani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from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Department of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HDFE,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declared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results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</a:t>
            </a:r>
            <a:r>
              <a:rPr dirty="0" sz="1400">
                <a:latin typeface="Arial MT"/>
                <a:cs typeface="Arial MT"/>
              </a:rPr>
              <a:t>same </a:t>
            </a:r>
            <a:r>
              <a:rPr dirty="0" sz="1400" spc="-5">
                <a:latin typeface="Arial MT"/>
                <a:cs typeface="Arial MT"/>
              </a:rPr>
              <a:t>day, and the winners were awarded </a:t>
            </a:r>
            <a:r>
              <a:rPr dirty="0" sz="1400">
                <a:latin typeface="Arial MT"/>
                <a:cs typeface="Arial MT"/>
              </a:rPr>
              <a:t>cash </a:t>
            </a:r>
            <a:r>
              <a:rPr dirty="0" sz="1400" spc="-5">
                <a:latin typeface="Arial MT"/>
                <a:cs typeface="Arial MT"/>
              </a:rPr>
              <a:t>prizes along with </a:t>
            </a:r>
            <a:r>
              <a:rPr dirty="0" sz="1400" spc="-10">
                <a:latin typeface="Arial MT"/>
                <a:cs typeface="Arial MT"/>
              </a:rPr>
              <a:t>goodies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worth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1k.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9" y="8784600"/>
            <a:ext cx="5998210" cy="1139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INITIATIVES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469900" marR="5080" indent="-228600">
              <a:lnSpc>
                <a:spcPct val="110100"/>
              </a:lnSpc>
              <a:buSzPct val="78571"/>
              <a:buFont typeface="Lucida Sans Unicode"/>
              <a:buChar char="•"/>
              <a:tabLst>
                <a:tab pos="469265" algn="l"/>
                <a:tab pos="469900" algn="l"/>
              </a:tabLst>
            </a:pPr>
            <a:r>
              <a:rPr dirty="0" sz="1400" spc="-5" b="1">
                <a:latin typeface="Arial"/>
                <a:cs typeface="Arial"/>
              </a:rPr>
              <a:t>Filmy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Friday:</a:t>
            </a:r>
            <a:r>
              <a:rPr dirty="0" sz="1400" spc="10" b="1">
                <a:latin typeface="Arial"/>
                <a:cs typeface="Arial"/>
              </a:rPr>
              <a:t> </a:t>
            </a:r>
            <a:r>
              <a:rPr dirty="0" sz="1400" spc="-5">
                <a:latin typeface="Arial MT"/>
                <a:cs typeface="Arial MT"/>
              </a:rPr>
              <a:t>We share one hand-picked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movie each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Friday,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with its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detailed analysis, on our Instagram handle. The idea is </a:t>
            </a:r>
            <a:r>
              <a:rPr dirty="0" sz="1400">
                <a:latin typeface="Arial MT"/>
                <a:cs typeface="Arial MT"/>
              </a:rPr>
              <a:t>to </a:t>
            </a:r>
            <a:r>
              <a:rPr dirty="0" sz="1400" spc="-5">
                <a:latin typeface="Arial MT"/>
                <a:cs typeface="Arial MT"/>
              </a:rPr>
              <a:t>share movie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recommendations from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rich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diverse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world as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well as regional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860" y="697239"/>
            <a:ext cx="37750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cinema,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turning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boring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Fridays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into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Fri-yays.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7289" y="1151264"/>
            <a:ext cx="2468232" cy="245300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37260" y="3782070"/>
            <a:ext cx="5665470" cy="143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0100"/>
              </a:lnSpc>
              <a:spcBef>
                <a:spcPts val="100"/>
              </a:spcBef>
              <a:buSzPct val="78571"/>
              <a:buFont typeface="Lucida Sans Unicode"/>
              <a:buChar char="•"/>
              <a:tabLst>
                <a:tab pos="240665" algn="l"/>
                <a:tab pos="241300" algn="l"/>
              </a:tabLst>
            </a:pPr>
            <a:r>
              <a:rPr dirty="0" sz="1400" spc="-5" b="1">
                <a:latin typeface="Arial"/>
                <a:cs typeface="Arial"/>
              </a:rPr>
              <a:t>Celebrating Anniversaries of Important Films, Directors, Actors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and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others from the world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of</a:t>
            </a:r>
            <a:r>
              <a:rPr dirty="0" sz="1400" spc="-5" b="1">
                <a:latin typeface="Arial"/>
                <a:cs typeface="Arial"/>
              </a:rPr>
              <a:t> cinema:</a:t>
            </a:r>
            <a:r>
              <a:rPr dirty="0" sz="1400" spc="30" b="1">
                <a:latin typeface="Arial"/>
                <a:cs typeface="Arial"/>
              </a:rPr>
              <a:t> </a:t>
            </a:r>
            <a:r>
              <a:rPr dirty="0" sz="1400" spc="-5">
                <a:latin typeface="Arial MT"/>
                <a:cs typeface="Arial MT"/>
              </a:rPr>
              <a:t>We share short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clips,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stories </a:t>
            </a:r>
            <a:r>
              <a:rPr dirty="0" sz="1400" spc="-37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posts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our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socials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media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platforms,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celebrating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release </a:t>
            </a:r>
            <a:r>
              <a:rPr dirty="0" sz="1400" spc="-5">
                <a:latin typeface="Arial MT"/>
                <a:cs typeface="Arial MT"/>
              </a:rPr>
              <a:t> anniversaries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acclaimed films,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birthdays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significant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directors,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actors and other </a:t>
            </a:r>
            <a:r>
              <a:rPr dirty="0" sz="1400">
                <a:latin typeface="Arial MT"/>
                <a:cs typeface="Arial MT"/>
              </a:rPr>
              <a:t>such </a:t>
            </a:r>
            <a:r>
              <a:rPr dirty="0" sz="1400" spc="-5">
                <a:latin typeface="Arial MT"/>
                <a:cs typeface="Arial MT"/>
              </a:rPr>
              <a:t>significant anniversaries related </a:t>
            </a:r>
            <a:r>
              <a:rPr dirty="0" sz="1400">
                <a:latin typeface="Arial MT"/>
                <a:cs typeface="Arial MT"/>
              </a:rPr>
              <a:t>to </a:t>
            </a:r>
            <a:r>
              <a:rPr dirty="0" sz="1400" spc="-5">
                <a:latin typeface="Arial MT"/>
                <a:cs typeface="Arial MT"/>
              </a:rPr>
              <a:t>the world of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cinema.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77289" y="5432434"/>
            <a:ext cx="2468232" cy="348170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165860" y="9091939"/>
            <a:ext cx="5491480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This helps us in spreading awareness and nurturing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love for cinema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stalwarts.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1089669"/>
            <a:ext cx="2792730" cy="1374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Reach</a:t>
            </a:r>
            <a:r>
              <a:rPr dirty="0" u="sng" sz="1400" spc="-3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Out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40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to</a:t>
            </a:r>
            <a:r>
              <a:rPr dirty="0" u="sng" sz="1400" spc="-2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dirty="0" u="sng" sz="1400" spc="-5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Us: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 MT"/>
              <a:cs typeface="Arial MT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Email- </a:t>
            </a:r>
            <a:r>
              <a:rPr dirty="0" u="sng" sz="1400" spc="-5">
                <a:solidFill>
                  <a:srgbClr val="1054CC"/>
                </a:solidFill>
                <a:uFill>
                  <a:solidFill>
                    <a:srgbClr val="1054CC"/>
                  </a:solidFill>
                </a:uFill>
                <a:latin typeface="Arial MT"/>
                <a:cs typeface="Arial MT"/>
                <a:hlinkClick r:id="rId2"/>
              </a:rPr>
              <a:t>dastaan.bharati@gmail.com </a:t>
            </a:r>
            <a:r>
              <a:rPr dirty="0" sz="1400" spc="-375">
                <a:solidFill>
                  <a:srgbClr val="1054CC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Instagram-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u="sng" sz="1400" spc="-5">
                <a:solidFill>
                  <a:srgbClr val="1054CC"/>
                </a:solidFill>
                <a:uFill>
                  <a:solidFill>
                    <a:srgbClr val="1054CC"/>
                  </a:solidFill>
                </a:uFill>
                <a:latin typeface="Arial MT"/>
                <a:cs typeface="Arial MT"/>
                <a:hlinkClick r:id="rId3"/>
              </a:rPr>
              <a:t>dastaan.bharati </a:t>
            </a:r>
            <a:r>
              <a:rPr dirty="0" sz="1400">
                <a:solidFill>
                  <a:srgbClr val="1054CC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Facebook-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u="sng" sz="1400" spc="-5">
                <a:solidFill>
                  <a:srgbClr val="1054CC"/>
                </a:solidFill>
                <a:uFill>
                  <a:solidFill>
                    <a:srgbClr val="1054CC"/>
                  </a:solidFill>
                </a:uFill>
                <a:latin typeface="Arial MT"/>
                <a:cs typeface="Arial MT"/>
                <a:hlinkClick r:id="rId4"/>
              </a:rPr>
              <a:t>dastaan.bharati </a:t>
            </a:r>
            <a:r>
              <a:rPr dirty="0" sz="1400">
                <a:solidFill>
                  <a:srgbClr val="1054CC"/>
                </a:solidFill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LinkedIn-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u="sng" sz="1400" spc="-5">
                <a:solidFill>
                  <a:srgbClr val="1054CC"/>
                </a:solidFill>
                <a:uFill>
                  <a:solidFill>
                    <a:srgbClr val="1054CC"/>
                  </a:solidFill>
                </a:uFill>
                <a:latin typeface="Arial MT"/>
                <a:cs typeface="Arial MT"/>
                <a:hlinkClick r:id="rId5"/>
              </a:rPr>
              <a:t>dastaan.bharati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2925432" cy="16452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2358400"/>
            <a:ext cx="5875020" cy="629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200"/>
              </a:lnSpc>
              <a:spcBef>
                <a:spcPts val="100"/>
              </a:spcBef>
            </a:pPr>
            <a:r>
              <a:rPr dirty="0" sz="900" spc="-5">
                <a:latin typeface="Arial MT"/>
                <a:cs typeface="Arial MT"/>
              </a:rPr>
              <a:t>1st </a:t>
            </a:r>
            <a:r>
              <a:rPr dirty="0" sz="900">
                <a:latin typeface="Arial MT"/>
                <a:cs typeface="Arial MT"/>
              </a:rPr>
              <a:t>row (sitting, </a:t>
            </a:r>
            <a:r>
              <a:rPr dirty="0" sz="900" spc="-5">
                <a:latin typeface="Arial MT"/>
                <a:cs typeface="Arial MT"/>
              </a:rPr>
              <a:t>left to </a:t>
            </a:r>
            <a:r>
              <a:rPr dirty="0" sz="900">
                <a:latin typeface="Arial MT"/>
                <a:cs typeface="Arial MT"/>
              </a:rPr>
              <a:t>right): </a:t>
            </a:r>
            <a:r>
              <a:rPr dirty="0" sz="900" spc="-5">
                <a:latin typeface="Arial MT"/>
                <a:cs typeface="Arial MT"/>
              </a:rPr>
              <a:t>Ananya Tripathi, Archana Aggarwal, </a:t>
            </a:r>
            <a:r>
              <a:rPr dirty="0" sz="900">
                <a:latin typeface="Arial MT"/>
                <a:cs typeface="Arial MT"/>
              </a:rPr>
              <a:t>Ms </a:t>
            </a:r>
            <a:r>
              <a:rPr dirty="0" sz="900" spc="-5">
                <a:latin typeface="Arial MT"/>
                <a:cs typeface="Arial MT"/>
              </a:rPr>
              <a:t>Khushee Chaudhary, </a:t>
            </a:r>
            <a:r>
              <a:rPr dirty="0" sz="900">
                <a:latin typeface="Arial MT"/>
                <a:cs typeface="Arial MT"/>
              </a:rPr>
              <a:t>Ms </a:t>
            </a:r>
            <a:r>
              <a:rPr dirty="0" sz="900" spc="-5">
                <a:latin typeface="Arial MT"/>
                <a:cs typeface="Arial MT"/>
              </a:rPr>
              <a:t>Kangkana Roy, Ishita 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Sharma,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Prachi Sharma</a:t>
            </a:r>
            <a:endParaRPr sz="900">
              <a:latin typeface="Arial MT"/>
              <a:cs typeface="Arial MT"/>
            </a:endParaRPr>
          </a:p>
          <a:p>
            <a:pPr marL="12700" marR="13970">
              <a:lnSpc>
                <a:spcPct val="110200"/>
              </a:lnSpc>
            </a:pPr>
            <a:r>
              <a:rPr dirty="0" sz="900" spc="-5">
                <a:latin typeface="Arial MT"/>
                <a:cs typeface="Arial MT"/>
              </a:rPr>
              <a:t>2nd </a:t>
            </a:r>
            <a:r>
              <a:rPr dirty="0" sz="900">
                <a:latin typeface="Arial MT"/>
                <a:cs typeface="Arial MT"/>
              </a:rPr>
              <a:t>row (standing, </a:t>
            </a:r>
            <a:r>
              <a:rPr dirty="0" sz="900" spc="-5">
                <a:latin typeface="Arial MT"/>
                <a:cs typeface="Arial MT"/>
              </a:rPr>
              <a:t>left to </a:t>
            </a:r>
            <a:r>
              <a:rPr dirty="0" sz="900">
                <a:latin typeface="Arial MT"/>
                <a:cs typeface="Arial MT"/>
              </a:rPr>
              <a:t>right): </a:t>
            </a:r>
            <a:r>
              <a:rPr dirty="0" sz="900" spc="-5">
                <a:latin typeface="Arial MT"/>
                <a:cs typeface="Arial MT"/>
              </a:rPr>
              <a:t>Devyani Yadav, </a:t>
            </a:r>
            <a:r>
              <a:rPr dirty="0" sz="900">
                <a:latin typeface="Arial MT"/>
                <a:cs typeface="Arial MT"/>
              </a:rPr>
              <a:t>Mitali </a:t>
            </a:r>
            <a:r>
              <a:rPr dirty="0" sz="900" spc="-5">
                <a:latin typeface="Arial MT"/>
                <a:cs typeface="Arial MT"/>
              </a:rPr>
              <a:t>Arora, Simarpreet Kaur, Ishani, Palak Sharma, Pragati Goyal, </a:t>
            </a:r>
            <a:r>
              <a:rPr dirty="0" sz="90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Rakhi,</a:t>
            </a:r>
            <a:r>
              <a:rPr dirty="0" sz="900" spc="-10">
                <a:latin typeface="Arial MT"/>
                <a:cs typeface="Arial MT"/>
              </a:rPr>
              <a:t> </a:t>
            </a:r>
            <a:r>
              <a:rPr dirty="0" sz="900" spc="-5">
                <a:latin typeface="Arial MT"/>
                <a:cs typeface="Arial MT"/>
              </a:rPr>
              <a:t>Aakriti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8659" y="3343919"/>
            <a:ext cx="3794760" cy="3314700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400" spc="-5">
                <a:latin typeface="Arial MT"/>
                <a:cs typeface="Arial MT"/>
              </a:rPr>
              <a:t>TIC: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Dr</a:t>
            </a:r>
            <a:r>
              <a:rPr dirty="0" sz="1400" spc="-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Naila</a:t>
            </a:r>
            <a:r>
              <a:rPr dirty="0" sz="1400" spc="-2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Anjum</a:t>
            </a:r>
            <a:endParaRPr sz="1400">
              <a:latin typeface="Arial MT"/>
              <a:cs typeface="Arial MT"/>
            </a:endParaRPr>
          </a:p>
          <a:p>
            <a:pPr marL="12700" marR="221615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Faculty Coordinator: </a:t>
            </a:r>
            <a:r>
              <a:rPr dirty="0" sz="1400">
                <a:latin typeface="Arial MT"/>
                <a:cs typeface="Arial MT"/>
              </a:rPr>
              <a:t>Ms </a:t>
            </a:r>
            <a:r>
              <a:rPr dirty="0" sz="1400" spc="-5">
                <a:latin typeface="Arial MT"/>
                <a:cs typeface="Arial MT"/>
              </a:rPr>
              <a:t>Khushee Chaudhary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Co-Faculty Coordinator: </a:t>
            </a:r>
            <a:r>
              <a:rPr dirty="0" sz="1400">
                <a:latin typeface="Arial MT"/>
                <a:cs typeface="Arial MT"/>
              </a:rPr>
              <a:t>Ms </a:t>
            </a:r>
            <a:r>
              <a:rPr dirty="0" sz="1400" spc="-5">
                <a:latin typeface="Arial MT"/>
                <a:cs typeface="Arial MT"/>
              </a:rPr>
              <a:t>Kangkana Roy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Founder</a:t>
            </a:r>
            <a:r>
              <a:rPr dirty="0" sz="1400" spc="36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&amp; </a:t>
            </a:r>
            <a:r>
              <a:rPr dirty="0" sz="1400" spc="-5">
                <a:latin typeface="Arial MT"/>
                <a:cs typeface="Arial MT"/>
              </a:rPr>
              <a:t>President: Archana</a:t>
            </a:r>
            <a:r>
              <a:rPr dirty="0" sz="1400" spc="38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Aggarwal </a:t>
            </a:r>
            <a:r>
              <a:rPr dirty="0" sz="1400" spc="-5">
                <a:latin typeface="Arial MT"/>
                <a:cs typeface="Arial MT"/>
              </a:rPr>
              <a:t> Vice President: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Ishita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Sharma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400" spc="-5">
                <a:latin typeface="Arial MT"/>
                <a:cs typeface="Arial MT"/>
              </a:rPr>
              <a:t>Treasurer:</a:t>
            </a:r>
            <a:r>
              <a:rPr dirty="0" sz="1400" spc="-3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Prachi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Sharma</a:t>
            </a:r>
            <a:endParaRPr sz="1400">
              <a:latin typeface="Arial MT"/>
              <a:cs typeface="Arial MT"/>
            </a:endParaRPr>
          </a:p>
          <a:p>
            <a:pPr marL="12700" marR="823594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General Secretary: Ananya Tripathi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 Head: Rakhi Kumari Mahato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Graphics Head: Aakriti Bhandari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Cinematography Head: Pragati Goyal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Video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Editing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Head: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Palak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Sharma</a:t>
            </a:r>
            <a:endParaRPr sz="1400">
              <a:latin typeface="Arial MT"/>
              <a:cs typeface="Arial MT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Content Heads: Devyani Yadav and Mitali Arora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Event</a:t>
            </a:r>
            <a:r>
              <a:rPr dirty="0" sz="1400" spc="9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Management</a:t>
            </a:r>
            <a:r>
              <a:rPr dirty="0" sz="1400" spc="1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Head:</a:t>
            </a:r>
            <a:r>
              <a:rPr dirty="0" sz="1400" spc="1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Simarpreet</a:t>
            </a:r>
            <a:r>
              <a:rPr dirty="0" sz="1400" spc="9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Kaur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 Discussion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Head: Ishani Bhattacharjee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8659" y="7242819"/>
            <a:ext cx="6132830" cy="2510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ABOUT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FOUNDER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Dastaan was founded by Archana Aggarwal,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2nd-year student of Bharati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College pursuing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major in English. She is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go-getter, and is known </a:t>
            </a:r>
            <a:r>
              <a:rPr dirty="0" sz="1400">
                <a:latin typeface="Arial MT"/>
                <a:cs typeface="Arial MT"/>
              </a:rPr>
              <a:t>to </a:t>
            </a:r>
            <a:r>
              <a:rPr dirty="0" sz="1400" spc="-5">
                <a:latin typeface="Arial MT"/>
                <a:cs typeface="Arial MT"/>
              </a:rPr>
              <a:t>be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fearless and unapologetic about her ambitions. Despite various setbacks and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controversies, </a:t>
            </a:r>
            <a:r>
              <a:rPr dirty="0" sz="1400">
                <a:latin typeface="Arial MT"/>
                <a:cs typeface="Arial MT"/>
              </a:rPr>
              <a:t>she </a:t>
            </a:r>
            <a:r>
              <a:rPr dirty="0" sz="1400" spc="-5">
                <a:latin typeface="Arial MT"/>
                <a:cs typeface="Arial MT"/>
              </a:rPr>
              <a:t>puts her faith in the power of joined hands. She is deeply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proud and protective of her Dastaan team, and feels extremely grateful for the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love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support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they constantly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shower on her.</a:t>
            </a:r>
            <a:r>
              <a:rPr dirty="0" sz="1400">
                <a:latin typeface="Arial MT"/>
                <a:cs typeface="Arial MT"/>
              </a:rPr>
              <a:t> To</a:t>
            </a:r>
            <a:r>
              <a:rPr dirty="0" sz="1400" spc="-5">
                <a:latin typeface="Arial MT"/>
                <a:cs typeface="Arial MT"/>
              </a:rPr>
              <a:t> her,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first-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born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baby and the entire team,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her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family.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AIM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675649"/>
            <a:ext cx="6122670" cy="54317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was established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with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aim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telling stories through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films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photographs. Dastaan fosters creativity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self-expression.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Budding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photographers, filmmakers, designers, animators, cinephiles and scriptwriters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are all welcomed 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provided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5">
                <a:latin typeface="Arial MT"/>
                <a:cs typeface="Arial MT"/>
              </a:rPr>
              <a:t> platform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create 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share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their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work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here.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VISION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 marR="83185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Our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significant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purpose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form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this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society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is</a:t>
            </a:r>
            <a:r>
              <a:rPr dirty="0" sz="1400">
                <a:latin typeface="Arial MT"/>
                <a:cs typeface="Arial MT"/>
              </a:rPr>
              <a:t> to</a:t>
            </a:r>
            <a:r>
              <a:rPr dirty="0" sz="1400" spc="-5">
                <a:latin typeface="Arial MT"/>
                <a:cs typeface="Arial MT"/>
              </a:rPr>
              <a:t> be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able</a:t>
            </a:r>
            <a:r>
              <a:rPr dirty="0" sz="1400">
                <a:latin typeface="Arial MT"/>
                <a:cs typeface="Arial MT"/>
              </a:rPr>
              <a:t> to</a:t>
            </a:r>
            <a:r>
              <a:rPr dirty="0" sz="1400" spc="-5">
                <a:latin typeface="Arial MT"/>
                <a:cs typeface="Arial MT"/>
              </a:rPr>
              <a:t> tell stories-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stories that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are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happening</a:t>
            </a:r>
            <a:r>
              <a:rPr dirty="0" sz="1400" spc="-5">
                <a:latin typeface="Arial MT"/>
                <a:cs typeface="Arial MT"/>
              </a:rPr>
              <a:t> all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around us,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stories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which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bear witness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the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past, and also </a:t>
            </a:r>
            <a:r>
              <a:rPr dirty="0" sz="1400">
                <a:latin typeface="Arial MT"/>
                <a:cs typeface="Arial MT"/>
              </a:rPr>
              <a:t>to </a:t>
            </a:r>
            <a:r>
              <a:rPr dirty="0" sz="1400" spc="-5">
                <a:latin typeface="Arial MT"/>
                <a:cs typeface="Arial MT"/>
              </a:rPr>
              <a:t>retell and propagate the stories which have already </a:t>
            </a:r>
            <a:r>
              <a:rPr dirty="0" sz="1400" spc="-10">
                <a:latin typeface="Arial MT"/>
                <a:cs typeface="Arial MT"/>
              </a:rPr>
              <a:t>been </a:t>
            </a:r>
            <a:r>
              <a:rPr dirty="0" sz="1400" spc="-5">
                <a:latin typeface="Arial MT"/>
                <a:cs typeface="Arial MT"/>
              </a:rPr>
              <a:t> told through cinema- and hence the name Dastaan, which was coined by the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Founder.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MISSION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50">
              <a:latin typeface="Arial"/>
              <a:cs typeface="Arial"/>
            </a:endParaRPr>
          </a:p>
          <a:p>
            <a:pPr marL="12700" marR="278765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We, at Dastaan, do not just witness events; we witness the becoming of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stories,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witness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life as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5">
                <a:latin typeface="Arial MT"/>
                <a:cs typeface="Arial MT"/>
              </a:rPr>
              <a:t> series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events,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having its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past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its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consequential future.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we make</a:t>
            </a:r>
            <a:r>
              <a:rPr dirty="0" sz="1400">
                <a:latin typeface="Arial MT"/>
                <a:cs typeface="Arial MT"/>
              </a:rPr>
              <a:t> sure</a:t>
            </a:r>
            <a:r>
              <a:rPr dirty="0" sz="1400" spc="-5">
                <a:latin typeface="Arial MT"/>
                <a:cs typeface="Arial MT"/>
              </a:rPr>
              <a:t> that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present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what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witness.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400" spc="-5">
                <a:latin typeface="Arial MT"/>
                <a:cs typeface="Arial MT"/>
              </a:rPr>
              <a:t>We are not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5">
                <a:latin typeface="Arial MT"/>
                <a:cs typeface="Arial MT"/>
              </a:rPr>
              <a:t> crime reporting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branch.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are simply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lens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our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cameras.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>
              <a:latin typeface="Arial MT"/>
              <a:cs typeface="Arial MT"/>
            </a:endParaRPr>
          </a:p>
          <a:p>
            <a:pPr marL="12700" marR="388620">
              <a:lnSpc>
                <a:spcPct val="110100"/>
              </a:lnSpc>
              <a:spcBef>
                <a:spcPts val="5"/>
              </a:spcBef>
            </a:pPr>
            <a:r>
              <a:rPr dirty="0" sz="1400" spc="-5">
                <a:latin typeface="Arial MT"/>
                <a:cs typeface="Arial MT"/>
              </a:rPr>
              <a:t>We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love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talk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about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click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pictures.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films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mean quality,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diverse world cinema;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pictures,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mean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photographs that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are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screaming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tell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tale.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we wholeheartedly welcome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creative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heads.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8659" y="6691639"/>
            <a:ext cx="6031230" cy="1570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IMPORTANT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EVENTS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(1)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Film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screening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and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discussion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organized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first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event on 14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November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2022, wherein we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screened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director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Neeraj Ghaywan’s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renowned </a:t>
            </a:r>
            <a:r>
              <a:rPr dirty="0" sz="1400" spc="-5">
                <a:latin typeface="Arial MT"/>
                <a:cs typeface="Arial MT"/>
              </a:rPr>
              <a:t>work,</a:t>
            </a:r>
            <a:r>
              <a:rPr dirty="0" sz="1400" spc="45">
                <a:latin typeface="Arial MT"/>
                <a:cs typeface="Arial MT"/>
              </a:rPr>
              <a:t> </a:t>
            </a:r>
            <a:r>
              <a:rPr dirty="0" sz="1400" spc="-5" b="1" i="1">
                <a:latin typeface="Arial"/>
                <a:cs typeface="Arial"/>
              </a:rPr>
              <a:t>Masaan,</a:t>
            </a:r>
            <a:r>
              <a:rPr dirty="0" sz="1400" spc="5" b="1" i="1">
                <a:latin typeface="Arial"/>
                <a:cs typeface="Arial"/>
              </a:rPr>
              <a:t> </a:t>
            </a:r>
            <a:r>
              <a:rPr dirty="0" sz="1400" spc="-5">
                <a:latin typeface="Arial MT"/>
                <a:cs typeface="Arial MT"/>
              </a:rPr>
              <a:t>arguably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best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movies Bollywood has ever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given</a:t>
            </a:r>
            <a:r>
              <a:rPr dirty="0" sz="1400">
                <a:latin typeface="Arial MT"/>
                <a:cs typeface="Arial MT"/>
              </a:rPr>
              <a:t> to</a:t>
            </a:r>
            <a:r>
              <a:rPr dirty="0" sz="1400" spc="-5">
                <a:latin typeface="Arial MT"/>
                <a:cs typeface="Arial MT"/>
              </a:rPr>
              <a:t> its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audience.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4380852" cy="32835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4180849"/>
            <a:ext cx="6114415" cy="1435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screening event began with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consequential introduction about the </a:t>
            </a:r>
            <a:r>
              <a:rPr dirty="0" sz="1400">
                <a:latin typeface="Arial MT"/>
                <a:cs typeface="Arial MT"/>
              </a:rPr>
              <a:t>film 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our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society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by the President.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Then,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film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was screened,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which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followed by an interactive discussion where students as well as faculty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members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across departments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enthusiastically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took part.</a:t>
            </a:r>
            <a:r>
              <a:rPr dirty="0" sz="1400">
                <a:latin typeface="Arial MT"/>
                <a:cs typeface="Arial MT"/>
              </a:rPr>
              <a:t> In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discussion,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came across many opinions about the film. Masaan is truly what meaningful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cinema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has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offer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its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spectators.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6180" y="5831849"/>
            <a:ext cx="5645137" cy="31769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659" y="9185919"/>
            <a:ext cx="6123940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event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received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 overwhelming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response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from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audience including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professors, and was covered by the team of DU Today, </a:t>
            </a:r>
            <a:r>
              <a:rPr dirty="0" sz="1400">
                <a:latin typeface="Arial MT"/>
                <a:cs typeface="Arial MT"/>
              </a:rPr>
              <a:t>a </a:t>
            </a:r>
            <a:r>
              <a:rPr dirty="0" sz="1400" spc="-5">
                <a:latin typeface="Arial MT"/>
                <a:cs typeface="Arial MT"/>
              </a:rPr>
              <a:t>leading news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media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platform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covering major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highlights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University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Delhi.</a:t>
            </a:r>
            <a:r>
              <a:rPr dirty="0" sz="1400">
                <a:latin typeface="Arial MT"/>
                <a:cs typeface="Arial MT"/>
              </a:rPr>
              <a:t> A </a:t>
            </a:r>
            <a:r>
              <a:rPr dirty="0" sz="1400" spc="-5">
                <a:latin typeface="Arial MT"/>
                <a:cs typeface="Arial MT"/>
              </a:rPr>
              <a:t>detailed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659" y="697239"/>
            <a:ext cx="3884929" cy="6692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400" spc="-10">
                <a:solidFill>
                  <a:srgbClr val="00007F"/>
                </a:solidFill>
                <a:uFill>
                  <a:solidFill>
                    <a:srgbClr val="00007F"/>
                  </a:solidFill>
                </a:uFill>
                <a:latin typeface="Arial MT"/>
                <a:cs typeface="Arial MT"/>
                <a:hlinkClick r:id="rId2"/>
              </a:rPr>
              <a:t>report</a:t>
            </a:r>
            <a:r>
              <a:rPr dirty="0" sz="1400" spc="10">
                <a:solidFill>
                  <a:srgbClr val="00007F"/>
                </a:solidFill>
                <a:latin typeface="Arial MT"/>
                <a:cs typeface="Arial MT"/>
                <a:hlinkClick r:id="rId2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also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featured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their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website.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Attendance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1355734"/>
            <a:ext cx="5462905" cy="6156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112"/>
            <a:ext cx="5485752" cy="82670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5464365" cy="214220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3006099"/>
            <a:ext cx="6054725" cy="904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(2)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Orientation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Programme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>
                <a:latin typeface="Arial MT"/>
                <a:cs typeface="Arial MT"/>
              </a:rPr>
              <a:t>On </a:t>
            </a:r>
            <a:r>
              <a:rPr dirty="0" sz="1400" spc="-5">
                <a:latin typeface="Arial MT"/>
                <a:cs typeface="Arial MT"/>
              </a:rPr>
              <a:t>24 November 2022, Dastaan held its Orientation Programme wherein the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President </a:t>
            </a:r>
            <a:r>
              <a:rPr dirty="0" sz="1400">
                <a:latin typeface="Arial MT"/>
                <a:cs typeface="Arial MT"/>
              </a:rPr>
              <a:t>spoke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in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detail about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aim,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vision,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mission.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3930024"/>
            <a:ext cx="2696832" cy="32988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659" y="7406649"/>
            <a:ext cx="5817235" cy="96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In </a:t>
            </a:r>
            <a:r>
              <a:rPr dirty="0" sz="1400" spc="-5">
                <a:latin typeface="Arial MT"/>
                <a:cs typeface="Arial MT"/>
              </a:rPr>
              <a:t>the morning, the members of the society also decorated the blackboard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near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gate where we asked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students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to write their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favorite film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dialogues on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sticky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notes pasted there.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All the students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wrote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their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favorite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dialogues and it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was fun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reading all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it.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112"/>
            <a:ext cx="3344545" cy="445705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5375919"/>
            <a:ext cx="6015355" cy="905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Many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students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stopped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-5">
                <a:latin typeface="Arial MT"/>
                <a:cs typeface="Arial MT"/>
              </a:rPr>
              <a:t> have </a:t>
            </a:r>
            <a:r>
              <a:rPr dirty="0" sz="1400">
                <a:latin typeface="Arial MT"/>
                <a:cs typeface="Arial MT"/>
              </a:rPr>
              <a:t>a</a:t>
            </a:r>
            <a:r>
              <a:rPr dirty="0" sz="1400" spc="-5">
                <a:latin typeface="Arial MT"/>
                <a:cs typeface="Arial MT"/>
              </a:rPr>
              <a:t> look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over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eye-catching board.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Arial MT"/>
              <a:cs typeface="Arial MT"/>
            </a:endParaRPr>
          </a:p>
          <a:p>
            <a:pPr marL="12700" marR="5080">
              <a:lnSpc>
                <a:spcPct val="110100"/>
              </a:lnSpc>
            </a:pPr>
            <a:r>
              <a:rPr dirty="0" sz="1400">
                <a:latin typeface="Arial MT"/>
                <a:cs typeface="Arial MT"/>
              </a:rPr>
              <a:t>In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afternoon,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orientation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took place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where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President</a:t>
            </a:r>
            <a:r>
              <a:rPr dirty="0" sz="1400" spc="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addressed </a:t>
            </a:r>
            <a:r>
              <a:rPr dirty="0" sz="1400" spc="-5">
                <a:latin typeface="Arial MT"/>
                <a:cs typeface="Arial MT"/>
              </a:rPr>
              <a:t> the</a:t>
            </a:r>
            <a:r>
              <a:rPr dirty="0" sz="1400" spc="-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queries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audience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regarding the recruitment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process 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society.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6300479"/>
            <a:ext cx="3801745" cy="22167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0090" y="720099"/>
            <a:ext cx="2818765" cy="225488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08659" y="3370589"/>
            <a:ext cx="6093460" cy="1374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latin typeface="Arial"/>
                <a:cs typeface="Arial"/>
              </a:rPr>
              <a:t>(3)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Photowalk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"/>
              <a:cs typeface="Arial"/>
            </a:endParaRPr>
          </a:p>
          <a:p>
            <a:pPr marL="12700" marR="5080">
              <a:lnSpc>
                <a:spcPct val="110100"/>
              </a:lnSpc>
            </a:pPr>
            <a:r>
              <a:rPr dirty="0" sz="1400" spc="-5">
                <a:latin typeface="Arial MT"/>
                <a:cs typeface="Arial MT"/>
              </a:rPr>
              <a:t>The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team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Dastaan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went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its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first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ever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photo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walk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>
                <a:latin typeface="Arial MT"/>
                <a:cs typeface="Arial MT"/>
              </a:rPr>
              <a:t>to</a:t>
            </a:r>
            <a:r>
              <a:rPr dirty="0" sz="1400" spc="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Chandini</a:t>
            </a:r>
            <a:r>
              <a:rPr dirty="0" sz="1400" spc="1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Chowk</a:t>
            </a:r>
            <a:r>
              <a:rPr dirty="0" sz="1400" spc="2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 </a:t>
            </a:r>
            <a:r>
              <a:rPr dirty="0" sz="1400">
                <a:latin typeface="Arial MT"/>
                <a:cs typeface="Arial MT"/>
              </a:rPr>
              <a:t> 9 </a:t>
            </a:r>
            <a:r>
              <a:rPr dirty="0" sz="1400" spc="-5">
                <a:latin typeface="Arial MT"/>
                <a:cs typeface="Arial MT"/>
              </a:rPr>
              <a:t>January 2023, despite the dense and almost blinding fog at </a:t>
            </a:r>
            <a:r>
              <a:rPr dirty="0" sz="1400">
                <a:latin typeface="Arial MT"/>
                <a:cs typeface="Arial MT"/>
              </a:rPr>
              <a:t>9 </a:t>
            </a:r>
            <a:r>
              <a:rPr dirty="0" sz="1400" spc="-5">
                <a:latin typeface="Arial MT"/>
                <a:cs typeface="Arial MT"/>
              </a:rPr>
              <a:t>in the 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morning. Our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team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explored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 captured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raw beauty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one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oldest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and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busiest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markets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in Old Delhi.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90" y="4960629"/>
            <a:ext cx="4952352" cy="37179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08659" y="8855719"/>
            <a:ext cx="5897880" cy="495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 sz="1400" spc="-5">
                <a:latin typeface="Arial MT"/>
                <a:cs typeface="Arial MT"/>
              </a:rPr>
              <a:t>The </a:t>
            </a:r>
            <a:r>
              <a:rPr dirty="0" u="sng" sz="1400" spc="-5">
                <a:solidFill>
                  <a:srgbClr val="1054CC"/>
                </a:solidFill>
                <a:uFill>
                  <a:solidFill>
                    <a:srgbClr val="1054CC"/>
                  </a:solidFill>
                </a:uFill>
                <a:latin typeface="Arial MT"/>
                <a:cs typeface="Arial MT"/>
                <a:hlinkClick r:id="rId4"/>
              </a:rPr>
              <a:t>photographs</a:t>
            </a:r>
            <a:r>
              <a:rPr dirty="0" sz="1400" spc="10">
                <a:solidFill>
                  <a:srgbClr val="1054CC"/>
                </a:solidFill>
                <a:latin typeface="Arial MT"/>
                <a:cs typeface="Arial MT"/>
                <a:hlinkClick r:id="rId4"/>
              </a:rPr>
              <a:t> </a:t>
            </a:r>
            <a:r>
              <a:rPr dirty="0" sz="1400" spc="-5">
                <a:latin typeface="Arial MT"/>
                <a:cs typeface="Arial MT"/>
              </a:rPr>
              <a:t>clicked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during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photowalk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went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up on the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social media </a:t>
            </a:r>
            <a:r>
              <a:rPr dirty="0" sz="1400" spc="-375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handles</a:t>
            </a:r>
            <a:r>
              <a:rPr dirty="0" sz="1400" spc="-1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of</a:t>
            </a:r>
            <a:r>
              <a:rPr dirty="0" sz="1400">
                <a:latin typeface="Arial MT"/>
                <a:cs typeface="Arial MT"/>
              </a:rPr>
              <a:t> </a:t>
            </a:r>
            <a:r>
              <a:rPr dirty="0" sz="1400" spc="-5">
                <a:latin typeface="Arial MT"/>
                <a:cs typeface="Arial MT"/>
              </a:rPr>
              <a:t>the society.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2024-02-14T12:48:10Z</dcterms:created>
  <dcterms:modified xsi:type="dcterms:W3CDTF">2024-02-14T12:48:10Z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2024-02-14T00:00:00Z</vt:filetime>
  </property>
  <property fmtid="{D5CDD505-2E9C-101B-9397-08002B2CF9AE}" pid="3" name="Creator">
    <vt:lpwstr>Writer</vt:lpwstr>
  </property>
  <property fmtid="{D5CDD505-2E9C-101B-9397-08002B2CF9AE}" pid="4" name="LastSaved">
    <vt:filetime>2024-02-14T00:00:00Z</vt:filetime>
  </property>
</Properties>
</file>