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89" r:id="rId4"/>
    <p:sldId id="290" r:id="rId5"/>
    <p:sldId id="286" r:id="rId6"/>
    <p:sldId id="276" r:id="rId7"/>
    <p:sldId id="277" r:id="rId8"/>
    <p:sldId id="262" r:id="rId9"/>
    <p:sldId id="278" r:id="rId10"/>
    <p:sldId id="288" r:id="rId11"/>
    <p:sldId id="279" r:id="rId12"/>
    <p:sldId id="263" r:id="rId13"/>
    <p:sldId id="264" r:id="rId14"/>
    <p:sldId id="265" r:id="rId15"/>
    <p:sldId id="291" r:id="rId16"/>
    <p:sldId id="292" r:id="rId17"/>
    <p:sldId id="284" r:id="rId18"/>
    <p:sldId id="293" r:id="rId19"/>
    <p:sldId id="294" r:id="rId20"/>
    <p:sldId id="280" r:id="rId21"/>
    <p:sldId id="295" r:id="rId22"/>
    <p:sldId id="274"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3/20/2022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75E2A-031F-624F-BDF3-90E0ED9681B4}"/>
              </a:ext>
            </a:extLst>
          </p:cNvPr>
          <p:cNvSpPr>
            <a:spLocks noGrp="1"/>
          </p:cNvSpPr>
          <p:nvPr>
            <p:ph type="ctrTitle"/>
          </p:nvPr>
        </p:nvSpPr>
        <p:spPr>
          <a:xfrm>
            <a:off x="2688165" y="1524000"/>
            <a:ext cx="6815669" cy="2209800"/>
          </a:xfrm>
        </p:spPr>
        <p:txBody>
          <a:bodyPr/>
          <a:lstStyle/>
          <a:p>
            <a:r>
              <a:rPr lang="en-US" sz="4400" b="1" u="sng" dirty="0" err="1">
                <a:solidFill>
                  <a:schemeClr val="accent4">
                    <a:lumMod val="75000"/>
                  </a:schemeClr>
                </a:solidFill>
                <a:latin typeface="Abadi" panose="020B0604020104020204" pitchFamily="34" charset="0"/>
                <a:cs typeface="Arial Black" panose="020B0604020202020204" pitchFamily="34" charset="0"/>
              </a:rPr>
              <a:t>Kudiyan</a:t>
            </a:r>
            <a:r>
              <a:rPr lang="en-US" sz="4400" b="1" u="sng" dirty="0">
                <a:solidFill>
                  <a:schemeClr val="accent4">
                    <a:lumMod val="75000"/>
                  </a:schemeClr>
                </a:solidFill>
                <a:latin typeface="Abadi" panose="020B0604020104020204" pitchFamily="34" charset="0"/>
                <a:cs typeface="Arial Black" panose="020B0604020202020204" pitchFamily="34" charset="0"/>
              </a:rPr>
              <a:t> </a:t>
            </a:r>
            <a:r>
              <a:rPr lang="en-US" sz="4400" b="1" u="sng" dirty="0" err="1">
                <a:solidFill>
                  <a:schemeClr val="accent4">
                    <a:lumMod val="75000"/>
                  </a:schemeClr>
                </a:solidFill>
                <a:latin typeface="Abadi" panose="020B0604020104020204" pitchFamily="34" charset="0"/>
                <a:cs typeface="Arial Black" panose="020B0604020202020204" pitchFamily="34" charset="0"/>
              </a:rPr>
              <a:t>di</a:t>
            </a:r>
            <a:r>
              <a:rPr lang="en-US" sz="4400" b="1" u="sng" dirty="0">
                <a:solidFill>
                  <a:schemeClr val="accent4">
                    <a:lumMod val="75000"/>
                  </a:schemeClr>
                </a:solidFill>
                <a:latin typeface="Abadi" panose="020B0604020104020204" pitchFamily="34" charset="0"/>
                <a:cs typeface="Arial Black" panose="020B0604020202020204" pitchFamily="34" charset="0"/>
              </a:rPr>
              <a:t> </a:t>
            </a:r>
            <a:r>
              <a:rPr lang="en-US" sz="4400" b="1" u="sng" dirty="0" err="1">
                <a:solidFill>
                  <a:schemeClr val="accent4">
                    <a:lumMod val="75000"/>
                  </a:schemeClr>
                </a:solidFill>
                <a:latin typeface="Abadi" panose="020B0604020104020204" pitchFamily="34" charset="0"/>
                <a:cs typeface="Arial Black" panose="020B0604020202020204" pitchFamily="34" charset="0"/>
              </a:rPr>
              <a:t>Phulkari</a:t>
            </a:r>
            <a:r>
              <a:rPr lang="en-US" sz="4400" b="1" u="sng" dirty="0">
                <a:solidFill>
                  <a:schemeClr val="accent4">
                    <a:lumMod val="75000"/>
                  </a:schemeClr>
                </a:solidFill>
                <a:latin typeface="Abadi" panose="020B0604020104020204" pitchFamily="34" charset="0"/>
                <a:cs typeface="Arial Black" panose="020B0604020202020204" pitchFamily="34" charset="0"/>
              </a:rPr>
              <a:t> Society</a:t>
            </a:r>
            <a:r>
              <a:rPr lang="en-US" sz="4400" b="1" u="sng" dirty="0">
                <a:solidFill>
                  <a:srgbClr val="00B050"/>
                </a:solidFill>
                <a:latin typeface="Abadi" panose="020B0604020104020204" pitchFamily="34" charset="0"/>
                <a:cs typeface="Arial Black" panose="020B0604020202020204" pitchFamily="34" charset="0"/>
              </a:rPr>
              <a:t> </a:t>
            </a:r>
            <a:br>
              <a:rPr lang="en-US" sz="4400" b="1" u="sng" dirty="0">
                <a:solidFill>
                  <a:srgbClr val="00B050"/>
                </a:solidFill>
                <a:latin typeface="Abadi" panose="020B0604020104020204" pitchFamily="34" charset="0"/>
                <a:cs typeface="Arial Black" panose="020B0604020202020204" pitchFamily="34" charset="0"/>
              </a:rPr>
            </a:br>
            <a:r>
              <a:rPr lang="en-US" sz="4800" b="1" u="sng" dirty="0" err="1">
                <a:solidFill>
                  <a:schemeClr val="accent3"/>
                </a:solidFill>
                <a:latin typeface="Arial Black" panose="020B0604020202020204" pitchFamily="34" charset="0"/>
                <a:cs typeface="Arial Black" panose="020B0604020202020204" pitchFamily="34" charset="0"/>
              </a:rPr>
              <a:t>Bharati</a:t>
            </a:r>
            <a:r>
              <a:rPr lang="en-US" sz="4800" b="1" u="sng" dirty="0">
                <a:solidFill>
                  <a:schemeClr val="accent3"/>
                </a:solidFill>
                <a:latin typeface="Arial Black" panose="020B0604020202020204" pitchFamily="34" charset="0"/>
                <a:cs typeface="Arial Black" panose="020B0604020202020204" pitchFamily="34" charset="0"/>
              </a:rPr>
              <a:t> college</a:t>
            </a:r>
            <a:r>
              <a:rPr lang="en-US" b="1" u="sng" dirty="0">
                <a:solidFill>
                  <a:srgbClr val="FF0000"/>
                </a:solidFill>
                <a:latin typeface="Arial Black" panose="020B0604020202020204" pitchFamily="34" charset="0"/>
                <a:cs typeface="Arial Black" panose="020B0604020202020204" pitchFamily="34" charset="0"/>
              </a:rPr>
              <a:t/>
            </a:r>
            <a:br>
              <a:rPr lang="en-US" b="1" u="sng" dirty="0">
                <a:solidFill>
                  <a:srgbClr val="FF0000"/>
                </a:solidFill>
                <a:latin typeface="Arial Black" panose="020B0604020202020204" pitchFamily="34" charset="0"/>
                <a:cs typeface="Arial Black" panose="020B0604020202020204" pitchFamily="34" charset="0"/>
              </a:rPr>
            </a:br>
            <a:endParaRPr lang="en-US" b="1" u="sng" dirty="0">
              <a:solidFill>
                <a:srgbClr val="FF0000"/>
              </a:solidFill>
              <a:latin typeface="Arial Black" panose="020B0604020202020204" pitchFamily="34" charset="0"/>
              <a:cs typeface="Arial Black" panose="020B0604020202020204" pitchFamily="34" charset="0"/>
            </a:endParaRPr>
          </a:p>
        </p:txBody>
      </p:sp>
      <p:sp>
        <p:nvSpPr>
          <p:cNvPr id="3" name="Subtitle 2">
            <a:extLst>
              <a:ext uri="{FF2B5EF4-FFF2-40B4-BE49-F238E27FC236}">
                <a16:creationId xmlns:a16="http://schemas.microsoft.com/office/drawing/2014/main" xmlns="" id="{432F93EC-27FF-604F-86F4-25F9BB99D5D7}"/>
              </a:ext>
            </a:extLst>
          </p:cNvPr>
          <p:cNvSpPr>
            <a:spLocks noGrp="1"/>
          </p:cNvSpPr>
          <p:nvPr>
            <p:ph type="subTitle" idx="1"/>
          </p:nvPr>
        </p:nvSpPr>
        <p:spPr>
          <a:xfrm>
            <a:off x="2104758" y="4250531"/>
            <a:ext cx="8015555" cy="3976689"/>
          </a:xfrm>
        </p:spPr>
        <p:txBody>
          <a:bodyPr>
            <a:normAutofit/>
          </a:bodyPr>
          <a:lstStyle/>
          <a:p>
            <a:r>
              <a:rPr lang="en-US" sz="4000" b="1" u="sng">
                <a:solidFill>
                  <a:schemeClr val="tx2"/>
                </a:solidFill>
                <a:latin typeface="Arial Black" panose="020B0604020202020204" pitchFamily="34" charset="0"/>
                <a:cs typeface="Arial Black" panose="020B0604020202020204" pitchFamily="34" charset="0"/>
              </a:rPr>
              <a:t>University of Delhi</a:t>
            </a:r>
          </a:p>
        </p:txBody>
      </p:sp>
      <p:sp>
        <p:nvSpPr>
          <p:cNvPr id="4" name="TextBox 3">
            <a:extLst>
              <a:ext uri="{FF2B5EF4-FFF2-40B4-BE49-F238E27FC236}">
                <a16:creationId xmlns:a16="http://schemas.microsoft.com/office/drawing/2014/main" xmlns="" id="{0FC63638-17E6-294A-A1CF-FB097B89D1FD}"/>
              </a:ext>
            </a:extLst>
          </p:cNvPr>
          <p:cNvSpPr txBox="1"/>
          <p:nvPr/>
        </p:nvSpPr>
        <p:spPr>
          <a:xfrm flipH="1">
            <a:off x="3860997" y="5289020"/>
            <a:ext cx="1258490" cy="2463799"/>
          </a:xfrm>
          <a:prstGeom prst="rect">
            <a:avLst/>
          </a:prstGeom>
          <a:noFill/>
        </p:spPr>
        <p:txBody>
          <a:bodyPr wrap="square" rtlCol="0">
            <a:spAutoFit/>
          </a:bodyPr>
          <a:lstStyle/>
          <a:p>
            <a:pPr algn="l"/>
            <a:endParaRPr lang="en-US"/>
          </a:p>
        </p:txBody>
      </p:sp>
      <p:pic>
        <p:nvPicPr>
          <p:cNvPr id="5" name="Picture 5">
            <a:extLst>
              <a:ext uri="{FF2B5EF4-FFF2-40B4-BE49-F238E27FC236}">
                <a16:creationId xmlns:a16="http://schemas.microsoft.com/office/drawing/2014/main" xmlns="" id="{E6C28971-3ACA-4D45-AE18-31A8BA60C270}"/>
              </a:ext>
            </a:extLst>
          </p:cNvPr>
          <p:cNvPicPr>
            <a:picLocks noChangeAspect="1"/>
          </p:cNvPicPr>
          <p:nvPr/>
        </p:nvPicPr>
        <p:blipFill>
          <a:blip r:embed="rId2"/>
          <a:stretch>
            <a:fillRect/>
          </a:stretch>
        </p:blipFill>
        <p:spPr>
          <a:xfrm>
            <a:off x="2059781" y="3777321"/>
            <a:ext cx="8143875" cy="2866368"/>
          </a:xfrm>
          <a:prstGeom prst="rect">
            <a:avLst/>
          </a:prstGeom>
        </p:spPr>
      </p:pic>
    </p:spTree>
    <p:extLst>
      <p:ext uri="{BB962C8B-B14F-4D97-AF65-F5344CB8AC3E}">
        <p14:creationId xmlns:p14="http://schemas.microsoft.com/office/powerpoint/2010/main" xmlns="" val="2391626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77444B-9E9B-EE44-95C3-B6A5F864667F}"/>
              </a:ext>
            </a:extLst>
          </p:cNvPr>
          <p:cNvSpPr>
            <a:spLocks noGrp="1"/>
          </p:cNvSpPr>
          <p:nvPr>
            <p:ph idx="4294967295"/>
          </p:nvPr>
        </p:nvSpPr>
        <p:spPr>
          <a:xfrm>
            <a:off x="964406" y="821531"/>
            <a:ext cx="10465594" cy="5053809"/>
          </a:xfrm>
        </p:spPr>
        <p:txBody>
          <a:bodyPr/>
          <a:lstStyle/>
          <a:p>
            <a:pPr marL="0" indent="0" algn="just">
              <a:buNone/>
            </a:pPr>
            <a:r>
              <a:rPr lang="en-US" sz="3200" b="1" dirty="0" smtClean="0">
                <a:latin typeface="Abadi" panose="020B0604020104020204" pitchFamily="34" charset="0"/>
              </a:rPr>
              <a:t>Ms. </a:t>
            </a:r>
            <a:r>
              <a:rPr lang="en-US" sz="3200" b="1" dirty="0" err="1" smtClean="0">
                <a:latin typeface="Abadi" panose="020B0604020104020204" pitchFamily="34" charset="0"/>
              </a:rPr>
              <a:t>Ritu</a:t>
            </a:r>
            <a:r>
              <a:rPr lang="en-US" sz="3200" b="1" dirty="0" smtClean="0">
                <a:latin typeface="Abadi" panose="020B0604020104020204" pitchFamily="34" charset="0"/>
              </a:rPr>
              <a:t> </a:t>
            </a:r>
            <a:r>
              <a:rPr lang="en-US" sz="3200" b="1" dirty="0" err="1" smtClean="0">
                <a:latin typeface="Abadi" panose="020B0604020104020204" pitchFamily="34" charset="0"/>
              </a:rPr>
              <a:t>Arora</a:t>
            </a:r>
            <a:r>
              <a:rPr lang="en-US" sz="3200" b="1" dirty="0" smtClean="0">
                <a:latin typeface="Abadi" panose="020B0604020104020204" pitchFamily="34" charset="0"/>
              </a:rPr>
              <a:t> and </a:t>
            </a:r>
            <a:r>
              <a:rPr lang="en-US" sz="3200" b="1" dirty="0" err="1" smtClean="0">
                <a:latin typeface="Abadi" panose="020B0604020104020204" pitchFamily="34" charset="0"/>
              </a:rPr>
              <a:t>Bhavna</a:t>
            </a:r>
            <a:r>
              <a:rPr lang="en-US" sz="3200" b="1" dirty="0" smtClean="0">
                <a:latin typeface="Abadi" panose="020B0604020104020204" pitchFamily="34" charset="0"/>
              </a:rPr>
              <a:t> </a:t>
            </a:r>
            <a:r>
              <a:rPr lang="en-US" sz="3200" b="1" dirty="0" err="1" smtClean="0">
                <a:latin typeface="Abadi" panose="020B0604020104020204" pitchFamily="34" charset="0"/>
              </a:rPr>
              <a:t>Arora</a:t>
            </a:r>
            <a:r>
              <a:rPr lang="en-US" sz="3200" b="1" dirty="0" smtClean="0">
                <a:latin typeface="Abadi" panose="020B0604020104020204" pitchFamily="34" charset="0"/>
              </a:rPr>
              <a:t> got 2</a:t>
            </a:r>
            <a:r>
              <a:rPr lang="en-US" sz="3200" b="1" baseline="30000" dirty="0" smtClean="0">
                <a:latin typeface="Abadi" panose="020B0604020104020204" pitchFamily="34" charset="0"/>
              </a:rPr>
              <a:t>nd</a:t>
            </a:r>
            <a:r>
              <a:rPr lang="en-US" sz="3200" b="1" dirty="0" smtClean="0">
                <a:latin typeface="Abadi" panose="020B0604020104020204" pitchFamily="34" charset="0"/>
              </a:rPr>
              <a:t> position in </a:t>
            </a:r>
            <a:r>
              <a:rPr lang="en-US" sz="3200" b="1" dirty="0" smtClean="0">
                <a:latin typeface="Abadi" panose="020B0604020104020204" pitchFamily="34" charset="0"/>
              </a:rPr>
              <a:t>Folk dance </a:t>
            </a:r>
            <a:r>
              <a:rPr lang="en-US" sz="3200" b="1" dirty="0" smtClean="0">
                <a:latin typeface="Abadi" panose="020B0604020104020204" pitchFamily="34" charset="0"/>
              </a:rPr>
              <a:t>competition at Guru </a:t>
            </a:r>
            <a:r>
              <a:rPr lang="en-US" sz="3200" b="1" dirty="0" err="1" smtClean="0">
                <a:latin typeface="Abadi" panose="020B0604020104020204" pitchFamily="34" charset="0"/>
              </a:rPr>
              <a:t>Gobind</a:t>
            </a:r>
            <a:r>
              <a:rPr lang="en-US" sz="3200" b="1" dirty="0" smtClean="0">
                <a:latin typeface="Abadi" panose="020B0604020104020204" pitchFamily="34" charset="0"/>
              </a:rPr>
              <a:t> Singh college of commerce.</a:t>
            </a:r>
            <a:endParaRPr lang="en-US" sz="3200" b="1" dirty="0">
              <a:latin typeface="Abadi" panose="020B0604020104020204" pitchFamily="34" charset="0"/>
            </a:endParaRPr>
          </a:p>
          <a:p>
            <a:endParaRPr lang="en-US" dirty="0"/>
          </a:p>
        </p:txBody>
      </p:sp>
      <p:pic>
        <p:nvPicPr>
          <p:cNvPr id="4" name="Picture 7">
            <a:extLst>
              <a:ext uri="{FF2B5EF4-FFF2-40B4-BE49-F238E27FC236}">
                <a16:creationId xmlns:a16="http://schemas.microsoft.com/office/drawing/2014/main" xmlns="" id="{CE9364A2-F018-6440-BAE5-A099AD61B51C}"/>
              </a:ext>
            </a:extLst>
          </p:cNvPr>
          <p:cNvPicPr>
            <a:picLocks noChangeAspect="1"/>
          </p:cNvPicPr>
          <p:nvPr/>
        </p:nvPicPr>
        <p:blipFill>
          <a:blip r:embed="rId2"/>
          <a:stretch>
            <a:fillRect/>
          </a:stretch>
        </p:blipFill>
        <p:spPr>
          <a:xfrm>
            <a:off x="3657600" y="2438400"/>
            <a:ext cx="4953000" cy="3810000"/>
          </a:xfrm>
          <a:prstGeom prst="rect">
            <a:avLst/>
          </a:prstGeom>
        </p:spPr>
      </p:pic>
    </p:spTree>
    <p:extLst>
      <p:ext uri="{BB962C8B-B14F-4D97-AF65-F5344CB8AC3E}">
        <p14:creationId xmlns:p14="http://schemas.microsoft.com/office/powerpoint/2010/main" xmlns="" val="199698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5ECD0E4-B7C5-6E41-B2C7-67D7F914DD29}"/>
              </a:ext>
            </a:extLst>
          </p:cNvPr>
          <p:cNvSpPr txBox="1"/>
          <p:nvPr/>
        </p:nvSpPr>
        <p:spPr>
          <a:xfrm>
            <a:off x="1000125" y="607218"/>
            <a:ext cx="10376295" cy="1077218"/>
          </a:xfrm>
          <a:prstGeom prst="rect">
            <a:avLst/>
          </a:prstGeom>
          <a:noFill/>
        </p:spPr>
        <p:txBody>
          <a:bodyPr wrap="square">
            <a:spAutoFit/>
          </a:bodyPr>
          <a:lstStyle/>
          <a:p>
            <a:pPr algn="just"/>
            <a:r>
              <a:rPr lang="en-US" sz="3200" b="1" dirty="0">
                <a:latin typeface="Abadi" panose="020B0604020104020204" pitchFamily="34" charset="0"/>
              </a:rPr>
              <a:t>Our Punjabi dance team bagged 1</a:t>
            </a:r>
            <a:r>
              <a:rPr lang="en-US" sz="3200" b="1" baseline="30000" dirty="0">
                <a:latin typeface="Abadi" panose="020B0604020104020204" pitchFamily="34" charset="0"/>
              </a:rPr>
              <a:t>st</a:t>
            </a:r>
            <a:r>
              <a:rPr lang="en-US" sz="3200" b="1" dirty="0">
                <a:latin typeface="Abadi" panose="020B0604020104020204" pitchFamily="34" charset="0"/>
              </a:rPr>
              <a:t> position at </a:t>
            </a:r>
            <a:r>
              <a:rPr lang="en-US" sz="3200" b="1" dirty="0" err="1">
                <a:latin typeface="Abadi" panose="020B0604020104020204" pitchFamily="34" charset="0"/>
              </a:rPr>
              <a:t>Satyawati</a:t>
            </a:r>
            <a:r>
              <a:rPr lang="en-US" sz="3200" b="1" dirty="0">
                <a:latin typeface="Abadi" panose="020B0604020104020204" pitchFamily="34" charset="0"/>
              </a:rPr>
              <a:t> college (</a:t>
            </a:r>
            <a:r>
              <a:rPr lang="en-US" sz="3200" b="1" dirty="0" smtClean="0">
                <a:latin typeface="Abadi" panose="020B0604020104020204" pitchFamily="34" charset="0"/>
              </a:rPr>
              <a:t>evening) </a:t>
            </a:r>
            <a:endParaRPr lang="en-US" sz="3200" b="1" dirty="0">
              <a:latin typeface="Abadi" panose="020B0604020104020204" pitchFamily="34" charset="0"/>
            </a:endParaRPr>
          </a:p>
        </p:txBody>
      </p:sp>
      <p:pic>
        <p:nvPicPr>
          <p:cNvPr id="6" name="Picture 6">
            <a:extLst>
              <a:ext uri="{FF2B5EF4-FFF2-40B4-BE49-F238E27FC236}">
                <a16:creationId xmlns:a16="http://schemas.microsoft.com/office/drawing/2014/main" xmlns="" id="{9EC76C2E-6AD2-D64E-9967-72961559B685}"/>
              </a:ext>
            </a:extLst>
          </p:cNvPr>
          <p:cNvPicPr>
            <a:picLocks noChangeAspect="1"/>
          </p:cNvPicPr>
          <p:nvPr/>
        </p:nvPicPr>
        <p:blipFill>
          <a:blip r:embed="rId2"/>
          <a:stretch>
            <a:fillRect/>
          </a:stretch>
        </p:blipFill>
        <p:spPr>
          <a:xfrm>
            <a:off x="2590800" y="1828800"/>
            <a:ext cx="7162800" cy="4429125"/>
          </a:xfrm>
          <a:prstGeom prst="rect">
            <a:avLst/>
          </a:prstGeom>
        </p:spPr>
      </p:pic>
    </p:spTree>
    <p:extLst>
      <p:ext uri="{BB962C8B-B14F-4D97-AF65-F5344CB8AC3E}">
        <p14:creationId xmlns:p14="http://schemas.microsoft.com/office/powerpoint/2010/main" xmlns="" val="80023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33E05-C7D8-6B43-9C84-1FD7F40816DF}"/>
              </a:ext>
            </a:extLst>
          </p:cNvPr>
          <p:cNvSpPr>
            <a:spLocks noGrp="1"/>
          </p:cNvSpPr>
          <p:nvPr>
            <p:ph type="title" idx="4294967295"/>
          </p:nvPr>
        </p:nvSpPr>
        <p:spPr>
          <a:xfrm>
            <a:off x="-2809875" y="398463"/>
            <a:ext cx="9599613" cy="1303338"/>
          </a:xfrm>
        </p:spPr>
        <p:txBody>
          <a:bodyPr>
            <a:normAutofit/>
          </a:bodyPr>
          <a:lstStyle/>
          <a:p>
            <a:r>
              <a:rPr lang="en-US" sz="2800">
                <a:latin typeface="Arial Black" panose="020B0604020202020204" pitchFamily="34" charset="0"/>
                <a:cs typeface="Arial Black" panose="020B0604020202020204" pitchFamily="34" charset="0"/>
              </a:rPr>
              <a:t/>
            </a:r>
            <a:br>
              <a:rPr lang="en-US" sz="2800">
                <a:latin typeface="Arial Black" panose="020B0604020202020204" pitchFamily="34" charset="0"/>
                <a:cs typeface="Arial Black" panose="020B0604020202020204" pitchFamily="34" charset="0"/>
              </a:rPr>
            </a:br>
            <a:r>
              <a:rPr lang="en-US" sz="2800">
                <a:latin typeface="Arial Black" panose="020B0604020202020204" pitchFamily="34" charset="0"/>
                <a:cs typeface="Arial Black" panose="020B0604020202020204" pitchFamily="34" charset="0"/>
              </a:rPr>
              <a:t> </a:t>
            </a:r>
          </a:p>
        </p:txBody>
      </p:sp>
      <p:sp>
        <p:nvSpPr>
          <p:cNvPr id="4" name="Content Placeholder 3">
            <a:extLst>
              <a:ext uri="{FF2B5EF4-FFF2-40B4-BE49-F238E27FC236}">
                <a16:creationId xmlns:a16="http://schemas.microsoft.com/office/drawing/2014/main" xmlns="" id="{20CFBCCD-948A-5E47-AF41-8C955F18FEFE}"/>
              </a:ext>
            </a:extLst>
          </p:cNvPr>
          <p:cNvSpPr>
            <a:spLocks noGrp="1"/>
          </p:cNvSpPr>
          <p:nvPr>
            <p:ph idx="4294967295"/>
          </p:nvPr>
        </p:nvSpPr>
        <p:spPr>
          <a:xfrm>
            <a:off x="821531" y="547687"/>
            <a:ext cx="10846594" cy="2155031"/>
          </a:xfrm>
        </p:spPr>
        <p:txBody>
          <a:bodyPr>
            <a:noAutofit/>
          </a:bodyPr>
          <a:lstStyle/>
          <a:p>
            <a:pPr marL="0" indent="0" algn="just">
              <a:buNone/>
            </a:pPr>
            <a:r>
              <a:rPr lang="en-US" sz="3200" b="1">
                <a:latin typeface="Abadi" panose="020B0604020104020204" pitchFamily="34" charset="0"/>
                <a:cs typeface="Arial Black" panose="020B0604020202020204" pitchFamily="34" charset="0"/>
              </a:rPr>
              <a:t>Our society organized an extension lecture on the occasion of  550th birth anniversary of Shri Guru Nanak Dev Ji on 11</a:t>
            </a:r>
            <a:r>
              <a:rPr lang="en-US" sz="3200" b="1" baseline="30000">
                <a:latin typeface="Abadi" panose="020B0604020104020204" pitchFamily="34" charset="0"/>
                <a:cs typeface="Arial Black" panose="020B0604020202020204" pitchFamily="34" charset="0"/>
              </a:rPr>
              <a:t>th</a:t>
            </a:r>
            <a:r>
              <a:rPr lang="en-US" sz="3200" b="1">
                <a:latin typeface="Abadi" panose="020B0604020104020204" pitchFamily="34" charset="0"/>
                <a:cs typeface="Arial Black" panose="020B0604020202020204" pitchFamily="34" charset="0"/>
              </a:rPr>
              <a:t> February ,2019 .The lecture was delivered by chairman Gurmat College Shri,Harinder pal singh.</a:t>
            </a:r>
          </a:p>
          <a:p>
            <a:pPr marL="0" indent="0" algn="just">
              <a:buNone/>
            </a:pPr>
            <a:endParaRPr lang="en-US" sz="3200" b="1">
              <a:latin typeface="Arial Black" panose="020B0604020202020204" pitchFamily="34" charset="0"/>
              <a:cs typeface="Arial Black" panose="020B0604020202020204" pitchFamily="34" charset="0"/>
            </a:endParaRPr>
          </a:p>
        </p:txBody>
      </p:sp>
      <p:pic>
        <p:nvPicPr>
          <p:cNvPr id="3" name="Picture 4">
            <a:extLst>
              <a:ext uri="{FF2B5EF4-FFF2-40B4-BE49-F238E27FC236}">
                <a16:creationId xmlns:a16="http://schemas.microsoft.com/office/drawing/2014/main" xmlns="" id="{EC5AD57E-1F19-A14F-A0C8-8E3C9650D860}"/>
              </a:ext>
            </a:extLst>
          </p:cNvPr>
          <p:cNvPicPr>
            <a:picLocks noChangeAspect="1"/>
          </p:cNvPicPr>
          <p:nvPr/>
        </p:nvPicPr>
        <p:blipFill>
          <a:blip r:embed="rId2"/>
          <a:stretch>
            <a:fillRect/>
          </a:stretch>
        </p:blipFill>
        <p:spPr>
          <a:xfrm>
            <a:off x="2032000" y="3059906"/>
            <a:ext cx="8128000" cy="2893219"/>
          </a:xfrm>
          <a:prstGeom prst="rect">
            <a:avLst/>
          </a:prstGeom>
        </p:spPr>
      </p:pic>
    </p:spTree>
    <p:extLst>
      <p:ext uri="{BB962C8B-B14F-4D97-AF65-F5344CB8AC3E}">
        <p14:creationId xmlns:p14="http://schemas.microsoft.com/office/powerpoint/2010/main" xmlns="" val="384900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75A48-FAB3-6547-AAA7-BE4347FFAF78}"/>
              </a:ext>
            </a:extLst>
          </p:cNvPr>
          <p:cNvSpPr>
            <a:spLocks noGrp="1"/>
          </p:cNvSpPr>
          <p:nvPr>
            <p:ph type="title" idx="4294967295"/>
          </p:nvPr>
        </p:nvSpPr>
        <p:spPr>
          <a:xfrm>
            <a:off x="1196579" y="2607866"/>
            <a:ext cx="9601200" cy="1303337"/>
          </a:xfrm>
        </p:spPr>
        <p:txBody>
          <a:bodyPr>
            <a:noAutofit/>
          </a:bodyPr>
          <a:lstStyle/>
          <a:p>
            <a:pPr algn="dist"/>
            <a:r>
              <a:rPr lang="en-US" sz="2800" b="1" dirty="0">
                <a:latin typeface="Abadi" panose="020B0604020104020204" pitchFamily="34" charset="0"/>
                <a:cs typeface="Arial Black" panose="020B0604020202020204" pitchFamily="34" charset="0"/>
              </a:rPr>
              <a:t>On 23</a:t>
            </a:r>
            <a:r>
              <a:rPr lang="en-US" sz="2800" b="1" baseline="30000" dirty="0">
                <a:latin typeface="Abadi" panose="020B0604020104020204" pitchFamily="34" charset="0"/>
                <a:cs typeface="Arial Black" panose="020B0604020202020204" pitchFamily="34" charset="0"/>
              </a:rPr>
              <a:t>rd</a:t>
            </a:r>
            <a:r>
              <a:rPr lang="en-US" sz="2800" b="1" dirty="0">
                <a:latin typeface="Abadi" panose="020B0604020104020204" pitchFamily="34" charset="0"/>
                <a:cs typeface="Arial Black" panose="020B0604020202020204" pitchFamily="34" charset="0"/>
              </a:rPr>
              <a:t> April,2019 department of Punjabi Organized as special program for counseling of </a:t>
            </a:r>
            <a:r>
              <a:rPr lang="en-US" sz="2800" b="1" dirty="0" err="1">
                <a:latin typeface="Abadi" panose="020B0604020104020204" pitchFamily="34" charset="0"/>
                <a:cs typeface="Arial Black" panose="020B0604020202020204" pitchFamily="34" charset="0"/>
              </a:rPr>
              <a:t>students.The</a:t>
            </a:r>
            <a:r>
              <a:rPr lang="en-US" sz="2800" b="1" dirty="0">
                <a:latin typeface="Abadi" panose="020B0604020104020204" pitchFamily="34" charset="0"/>
                <a:cs typeface="Arial Black" panose="020B0604020202020204" pitchFamily="34" charset="0"/>
              </a:rPr>
              <a:t> experts namely Dr. </a:t>
            </a:r>
            <a:r>
              <a:rPr lang="en-US" sz="2800" b="1" dirty="0" err="1">
                <a:latin typeface="Abadi" panose="020B0604020104020204" pitchFamily="34" charset="0"/>
                <a:cs typeface="Arial Black" panose="020B0604020202020204" pitchFamily="34" charset="0"/>
              </a:rPr>
              <a:t>Harmeet</a:t>
            </a:r>
            <a:r>
              <a:rPr lang="en-US" sz="2800" b="1" dirty="0">
                <a:latin typeface="Abadi" panose="020B0604020104020204" pitchFamily="34" charset="0"/>
                <a:cs typeface="Arial Black" panose="020B0604020202020204" pitchFamily="34" charset="0"/>
              </a:rPr>
              <a:t> Singh ,</a:t>
            </a:r>
            <a:r>
              <a:rPr lang="en-US" sz="2800" b="1" dirty="0" err="1">
                <a:latin typeface="Abadi" panose="020B0604020104020204" pitchFamily="34" charset="0"/>
                <a:cs typeface="Arial Black" panose="020B0604020202020204" pitchFamily="34" charset="0"/>
              </a:rPr>
              <a:t>Prof.Rawali</a:t>
            </a:r>
            <a:r>
              <a:rPr lang="en-US" sz="2800" b="1" dirty="0">
                <a:latin typeface="Abadi" panose="020B0604020104020204" pitchFamily="34" charset="0"/>
                <a:cs typeface="Arial Black" panose="020B0604020202020204" pitchFamily="34" charset="0"/>
              </a:rPr>
              <a:t>  </a:t>
            </a:r>
            <a:r>
              <a:rPr lang="en-US" sz="2800" b="1" dirty="0" err="1">
                <a:latin typeface="Abadi" panose="020B0604020104020204" pitchFamily="34" charset="0"/>
                <a:cs typeface="Arial Black" panose="020B0604020202020204" pitchFamily="34" charset="0"/>
              </a:rPr>
              <a:t>singh</a:t>
            </a:r>
            <a:r>
              <a:rPr lang="en-US" sz="2800" b="1" dirty="0">
                <a:latin typeface="Abadi" panose="020B0604020104020204" pitchFamily="34" charset="0"/>
                <a:cs typeface="Arial Black" panose="020B0604020202020204" pitchFamily="34" charset="0"/>
              </a:rPr>
              <a:t>, </a:t>
            </a:r>
            <a:r>
              <a:rPr lang="en-US" sz="2800" b="1" dirty="0" err="1">
                <a:latin typeface="Abadi" panose="020B0604020104020204" pitchFamily="34" charset="0"/>
                <a:cs typeface="Arial Black" panose="020B0604020202020204" pitchFamily="34" charset="0"/>
              </a:rPr>
              <a:t>Dr.Prithvi</a:t>
            </a:r>
            <a:r>
              <a:rPr lang="en-US" sz="2800" b="1" dirty="0">
                <a:latin typeface="Abadi" panose="020B0604020104020204" pitchFamily="34" charset="0"/>
                <a:cs typeface="Arial Black" panose="020B0604020202020204" pitchFamily="34" charset="0"/>
              </a:rPr>
              <a:t> </a:t>
            </a:r>
            <a:r>
              <a:rPr lang="en-US" sz="2800" b="1" dirty="0" err="1">
                <a:latin typeface="Abadi" panose="020B0604020104020204" pitchFamily="34" charset="0"/>
                <a:cs typeface="Arial Black" panose="020B0604020202020204" pitchFamily="34" charset="0"/>
              </a:rPr>
              <a:t>RajThapper</a:t>
            </a:r>
            <a:r>
              <a:rPr lang="en-US" sz="2800" b="1" dirty="0">
                <a:latin typeface="Abadi" panose="020B0604020104020204" pitchFamily="34" charset="0"/>
                <a:cs typeface="Arial Black" panose="020B0604020202020204" pitchFamily="34" charset="0"/>
              </a:rPr>
              <a:t>, </a:t>
            </a:r>
            <a:r>
              <a:rPr lang="en-US" sz="2800" b="1" dirty="0" err="1">
                <a:latin typeface="Abadi" panose="020B0604020104020204" pitchFamily="34" charset="0"/>
                <a:cs typeface="Arial Black" panose="020B0604020202020204" pitchFamily="34" charset="0"/>
              </a:rPr>
              <a:t>Shri</a:t>
            </a:r>
            <a:r>
              <a:rPr lang="en-US" sz="2800" b="1" dirty="0">
                <a:latin typeface="Abadi" panose="020B0604020104020204" pitchFamily="34" charset="0"/>
                <a:cs typeface="Arial Black" panose="020B0604020202020204" pitchFamily="34" charset="0"/>
              </a:rPr>
              <a:t>. </a:t>
            </a:r>
            <a:r>
              <a:rPr lang="en-US" sz="2800" b="1" dirty="0" err="1">
                <a:latin typeface="Abadi" panose="020B0604020104020204" pitchFamily="34" charset="0"/>
                <a:cs typeface="Arial Black" panose="020B0604020202020204" pitchFamily="34" charset="0"/>
              </a:rPr>
              <a:t>Sukhwinder</a:t>
            </a:r>
            <a:r>
              <a:rPr lang="en-US" sz="2800" b="1" dirty="0">
                <a:latin typeface="Abadi" panose="020B0604020104020204" pitchFamily="34" charset="0"/>
                <a:cs typeface="Arial Black" panose="020B0604020202020204" pitchFamily="34" charset="0"/>
              </a:rPr>
              <a:t> Singh guided the students to avail the opportunities in private/service sector which includes media translations interpretations culture and the event management. The students enthusiastically made queries for the courses to be opted in higher </a:t>
            </a:r>
            <a:r>
              <a:rPr lang="en-US" sz="2800" b="1" dirty="0" err="1">
                <a:latin typeface="Abadi" panose="020B0604020104020204" pitchFamily="34" charset="0"/>
                <a:cs typeface="Arial Black" panose="020B0604020202020204" pitchFamily="34" charset="0"/>
              </a:rPr>
              <a:t>education.This</a:t>
            </a:r>
            <a:r>
              <a:rPr lang="en-US" sz="2800" b="1" dirty="0">
                <a:latin typeface="Abadi" panose="020B0604020104020204" pitchFamily="34" charset="0"/>
                <a:cs typeface="Arial Black" panose="020B0604020202020204" pitchFamily="34" charset="0"/>
              </a:rPr>
              <a:t> was very fruitful program in which students not only from Punjabi subjects but from other facilities took part.</a:t>
            </a:r>
          </a:p>
        </p:txBody>
      </p:sp>
    </p:spTree>
    <p:extLst>
      <p:ext uri="{BB962C8B-B14F-4D97-AF65-F5344CB8AC3E}">
        <p14:creationId xmlns:p14="http://schemas.microsoft.com/office/powerpoint/2010/main" xmlns="" val="186725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53A8F594-DFC0-5940-9495-825371DD1AED}"/>
              </a:ext>
            </a:extLst>
          </p:cNvPr>
          <p:cNvPicPr>
            <a:picLocks noChangeAspect="1"/>
          </p:cNvPicPr>
          <p:nvPr/>
        </p:nvPicPr>
        <p:blipFill>
          <a:blip r:embed="rId2"/>
          <a:stretch>
            <a:fillRect/>
          </a:stretch>
        </p:blipFill>
        <p:spPr>
          <a:xfrm>
            <a:off x="1214438" y="862541"/>
            <a:ext cx="10084593" cy="5157259"/>
          </a:xfrm>
          <a:prstGeom prst="rect">
            <a:avLst/>
          </a:prstGeom>
        </p:spPr>
      </p:pic>
    </p:spTree>
    <p:extLst>
      <p:ext uri="{BB962C8B-B14F-4D97-AF65-F5344CB8AC3E}">
        <p14:creationId xmlns:p14="http://schemas.microsoft.com/office/powerpoint/2010/main" xmlns="" val="1022249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9120D8-F370-C34D-96A1-DEDC22E4D7B3}"/>
              </a:ext>
            </a:extLst>
          </p:cNvPr>
          <p:cNvSpPr>
            <a:spLocks noGrp="1"/>
          </p:cNvSpPr>
          <p:nvPr>
            <p:ph idx="4294967295"/>
          </p:nvPr>
        </p:nvSpPr>
        <p:spPr>
          <a:xfrm>
            <a:off x="1131093" y="609601"/>
            <a:ext cx="9601200" cy="3606800"/>
          </a:xfrm>
        </p:spPr>
        <p:txBody>
          <a:bodyPr>
            <a:normAutofit/>
          </a:bodyPr>
          <a:lstStyle/>
          <a:p>
            <a:pPr marL="0" indent="0" algn="just">
              <a:buNone/>
            </a:pPr>
            <a:r>
              <a:rPr lang="en-US" sz="3200" b="1" dirty="0" err="1">
                <a:latin typeface="Abadi" panose="020B0604020104020204" pitchFamily="34" charset="0"/>
              </a:rPr>
              <a:t>Khushvinder</a:t>
            </a:r>
            <a:r>
              <a:rPr lang="en-US" sz="3200" b="1" dirty="0">
                <a:latin typeface="Abadi" panose="020B0604020104020204" pitchFamily="34" charset="0"/>
              </a:rPr>
              <a:t> </a:t>
            </a:r>
            <a:r>
              <a:rPr lang="en-US" sz="3200" b="1" dirty="0" err="1">
                <a:latin typeface="Abadi" panose="020B0604020104020204" pitchFamily="34" charset="0"/>
              </a:rPr>
              <a:t>Kaur</a:t>
            </a:r>
            <a:r>
              <a:rPr lang="en-US" sz="3200" b="1" dirty="0">
                <a:latin typeface="Abadi" panose="020B0604020104020204" pitchFamily="34" charset="0"/>
              </a:rPr>
              <a:t> and </a:t>
            </a:r>
            <a:r>
              <a:rPr lang="en-US" sz="3200" b="1" dirty="0" err="1">
                <a:latin typeface="Abadi" panose="020B0604020104020204" pitchFamily="34" charset="0"/>
              </a:rPr>
              <a:t>Pawanpreet</a:t>
            </a:r>
            <a:r>
              <a:rPr lang="en-US" sz="3200" b="1" dirty="0">
                <a:latin typeface="Abadi" panose="020B0604020104020204" pitchFamily="34" charset="0"/>
              </a:rPr>
              <a:t> </a:t>
            </a:r>
            <a:r>
              <a:rPr lang="en-US" sz="3200" b="1" dirty="0" err="1">
                <a:latin typeface="Abadi" panose="020B0604020104020204" pitchFamily="34" charset="0"/>
              </a:rPr>
              <a:t>Kaur</a:t>
            </a:r>
            <a:r>
              <a:rPr lang="en-US" sz="3200" b="1" dirty="0">
                <a:latin typeface="Abadi" panose="020B0604020104020204" pitchFamily="34" charset="0"/>
              </a:rPr>
              <a:t> both won the laurels for the </a:t>
            </a:r>
            <a:r>
              <a:rPr lang="en-US" sz="3200" b="1" dirty="0" err="1">
                <a:latin typeface="Abadi" panose="020B0604020104020204" pitchFamily="34" charset="0"/>
              </a:rPr>
              <a:t>Phulkari</a:t>
            </a:r>
            <a:r>
              <a:rPr lang="en-US" sz="3200" b="1" dirty="0">
                <a:latin typeface="Abadi" panose="020B0604020104020204" pitchFamily="34" charset="0"/>
              </a:rPr>
              <a:t> Society when they won the 1</a:t>
            </a:r>
            <a:r>
              <a:rPr lang="en-US" sz="3200" b="1" baseline="30000" dirty="0">
                <a:latin typeface="Abadi" panose="020B0604020104020204" pitchFamily="34" charset="0"/>
              </a:rPr>
              <a:t>st</a:t>
            </a:r>
            <a:r>
              <a:rPr lang="en-US" sz="3200" b="1" dirty="0">
                <a:latin typeface="Abadi" panose="020B0604020104020204" pitchFamily="34" charset="0"/>
              </a:rPr>
              <a:t> prize in Folk dance competition at </a:t>
            </a:r>
            <a:r>
              <a:rPr lang="en-US" sz="3200" b="1" dirty="0" err="1">
                <a:latin typeface="Abadi" panose="020B0604020104020204" pitchFamily="34" charset="0"/>
              </a:rPr>
              <a:t>Bharati</a:t>
            </a:r>
            <a:r>
              <a:rPr lang="en-US" sz="3200" b="1" dirty="0">
                <a:latin typeface="Abadi" panose="020B0604020104020204" pitchFamily="34" charset="0"/>
              </a:rPr>
              <a:t> College.</a:t>
            </a:r>
          </a:p>
        </p:txBody>
      </p:sp>
      <p:pic>
        <p:nvPicPr>
          <p:cNvPr id="4" name="Picture 4">
            <a:extLst>
              <a:ext uri="{FF2B5EF4-FFF2-40B4-BE49-F238E27FC236}">
                <a16:creationId xmlns:a16="http://schemas.microsoft.com/office/drawing/2014/main" xmlns="" id="{13E8564A-C8F8-1C40-BED8-6E37EA46D452}"/>
              </a:ext>
            </a:extLst>
          </p:cNvPr>
          <p:cNvPicPr>
            <a:picLocks noChangeAspect="1"/>
          </p:cNvPicPr>
          <p:nvPr/>
        </p:nvPicPr>
        <p:blipFill>
          <a:blip r:embed="rId2"/>
          <a:stretch>
            <a:fillRect/>
          </a:stretch>
        </p:blipFill>
        <p:spPr>
          <a:xfrm>
            <a:off x="2438400" y="2667000"/>
            <a:ext cx="7536657" cy="3581400"/>
          </a:xfrm>
          <a:prstGeom prst="rect">
            <a:avLst/>
          </a:prstGeom>
        </p:spPr>
      </p:pic>
    </p:spTree>
    <p:extLst>
      <p:ext uri="{BB962C8B-B14F-4D97-AF65-F5344CB8AC3E}">
        <p14:creationId xmlns:p14="http://schemas.microsoft.com/office/powerpoint/2010/main" xmlns="" val="238795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0381E39-20A2-9444-AF86-1FB7715B0D25}"/>
              </a:ext>
            </a:extLst>
          </p:cNvPr>
          <p:cNvSpPr>
            <a:spLocks noGrp="1"/>
          </p:cNvSpPr>
          <p:nvPr>
            <p:ph idx="4294967295"/>
          </p:nvPr>
        </p:nvSpPr>
        <p:spPr>
          <a:xfrm>
            <a:off x="1244005" y="833439"/>
            <a:ext cx="9601200" cy="4934744"/>
          </a:xfrm>
        </p:spPr>
        <p:txBody>
          <a:bodyPr>
            <a:normAutofit/>
          </a:bodyPr>
          <a:lstStyle/>
          <a:p>
            <a:pPr marL="0" indent="0" algn="just">
              <a:buNone/>
            </a:pPr>
            <a:r>
              <a:rPr lang="en-US" sz="4000" b="1">
                <a:latin typeface="Abadi" panose="020B0604020104020204" pitchFamily="34" charset="0"/>
              </a:rPr>
              <a:t>Khushvinder Kaur got 3rd prize in Dance competition at Bharati College.</a:t>
            </a:r>
          </a:p>
        </p:txBody>
      </p:sp>
      <p:pic>
        <p:nvPicPr>
          <p:cNvPr id="4" name="Picture 4">
            <a:extLst>
              <a:ext uri="{FF2B5EF4-FFF2-40B4-BE49-F238E27FC236}">
                <a16:creationId xmlns:a16="http://schemas.microsoft.com/office/drawing/2014/main" xmlns="" id="{86345A2A-E30F-A347-B6CB-40D1768E143A}"/>
              </a:ext>
            </a:extLst>
          </p:cNvPr>
          <p:cNvPicPr>
            <a:picLocks noChangeAspect="1"/>
          </p:cNvPicPr>
          <p:nvPr/>
        </p:nvPicPr>
        <p:blipFill>
          <a:blip r:embed="rId2"/>
          <a:stretch>
            <a:fillRect/>
          </a:stretch>
        </p:blipFill>
        <p:spPr>
          <a:xfrm>
            <a:off x="4266307" y="2226469"/>
            <a:ext cx="3556595" cy="4021931"/>
          </a:xfrm>
          <a:prstGeom prst="rect">
            <a:avLst/>
          </a:prstGeom>
        </p:spPr>
      </p:pic>
    </p:spTree>
    <p:extLst>
      <p:ext uri="{BB962C8B-B14F-4D97-AF65-F5344CB8AC3E}">
        <p14:creationId xmlns:p14="http://schemas.microsoft.com/office/powerpoint/2010/main" xmlns="" val="146223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B290D22-49A6-314B-95FB-F75611163B66}"/>
              </a:ext>
            </a:extLst>
          </p:cNvPr>
          <p:cNvSpPr txBox="1"/>
          <p:nvPr/>
        </p:nvSpPr>
        <p:spPr>
          <a:xfrm>
            <a:off x="892967" y="609600"/>
            <a:ext cx="10572751" cy="2215991"/>
          </a:xfrm>
          <a:prstGeom prst="rect">
            <a:avLst/>
          </a:prstGeom>
          <a:noFill/>
        </p:spPr>
        <p:txBody>
          <a:bodyPr wrap="square">
            <a:spAutoFit/>
          </a:bodyPr>
          <a:lstStyle/>
          <a:p>
            <a:r>
              <a:rPr lang="en-US" sz="4000" b="1" dirty="0">
                <a:latin typeface="Abadi" panose="02000000000000000000" pitchFamily="2" charset="0"/>
                <a:ea typeface="Abadi" panose="02000000000000000000" pitchFamily="2" charset="0"/>
              </a:rPr>
              <a:t>Miss. </a:t>
            </a:r>
            <a:r>
              <a:rPr lang="en-US" sz="4000" b="1" dirty="0" err="1">
                <a:latin typeface="Abadi" panose="02000000000000000000" pitchFamily="2" charset="0"/>
                <a:ea typeface="Abadi" panose="02000000000000000000" pitchFamily="2" charset="0"/>
              </a:rPr>
              <a:t>Palak</a:t>
            </a:r>
            <a:r>
              <a:rPr lang="en-US" sz="4000" b="1" dirty="0">
                <a:latin typeface="Abadi" panose="02000000000000000000" pitchFamily="2" charset="0"/>
                <a:ea typeface="Abadi" panose="02000000000000000000" pitchFamily="2" charset="0"/>
              </a:rPr>
              <a:t> </a:t>
            </a:r>
            <a:r>
              <a:rPr lang="en-US" sz="4000" b="1" dirty="0" smtClean="0">
                <a:latin typeface="Abadi" panose="02000000000000000000" pitchFamily="2" charset="0"/>
                <a:ea typeface="Abadi" panose="02000000000000000000" pitchFamily="2" charset="0"/>
              </a:rPr>
              <a:t>got </a:t>
            </a:r>
            <a:r>
              <a:rPr lang="en-US" sz="4000" b="1" dirty="0">
                <a:latin typeface="Abadi" panose="02000000000000000000" pitchFamily="2" charset="0"/>
                <a:ea typeface="Abadi" panose="02000000000000000000" pitchFamily="2" charset="0"/>
              </a:rPr>
              <a:t>second prize in solo for singing competition held at S.G.N.D </a:t>
            </a:r>
            <a:r>
              <a:rPr lang="en-US" sz="4000" b="1" dirty="0" err="1">
                <a:latin typeface="Abadi" panose="02000000000000000000" pitchFamily="2" charset="0"/>
                <a:ea typeface="Abadi" panose="02000000000000000000" pitchFamily="2" charset="0"/>
              </a:rPr>
              <a:t>Khalsa</a:t>
            </a:r>
            <a:r>
              <a:rPr lang="en-US" sz="4000" b="1" dirty="0">
                <a:latin typeface="Abadi" panose="02000000000000000000" pitchFamily="2" charset="0"/>
                <a:ea typeface="Abadi" panose="02000000000000000000" pitchFamily="2" charset="0"/>
              </a:rPr>
              <a:t> College.</a:t>
            </a:r>
          </a:p>
          <a:p>
            <a:endParaRPr lang="en-US" dirty="0"/>
          </a:p>
        </p:txBody>
      </p:sp>
      <p:pic>
        <p:nvPicPr>
          <p:cNvPr id="4" name="Picture 4">
            <a:extLst>
              <a:ext uri="{FF2B5EF4-FFF2-40B4-BE49-F238E27FC236}">
                <a16:creationId xmlns:a16="http://schemas.microsoft.com/office/drawing/2014/main" xmlns="" id="{913ED1A8-F2D3-EE4C-89A2-0ADCA2B4AA99}"/>
              </a:ext>
            </a:extLst>
          </p:cNvPr>
          <p:cNvPicPr>
            <a:picLocks noChangeAspect="1"/>
          </p:cNvPicPr>
          <p:nvPr/>
        </p:nvPicPr>
        <p:blipFill>
          <a:blip r:embed="rId2"/>
          <a:stretch>
            <a:fillRect/>
          </a:stretch>
        </p:blipFill>
        <p:spPr>
          <a:xfrm>
            <a:off x="4267200" y="2514600"/>
            <a:ext cx="4419600" cy="3733800"/>
          </a:xfrm>
          <a:prstGeom prst="rect">
            <a:avLst/>
          </a:prstGeom>
        </p:spPr>
      </p:pic>
    </p:spTree>
    <p:extLst>
      <p:ext uri="{BB962C8B-B14F-4D97-AF65-F5344CB8AC3E}">
        <p14:creationId xmlns:p14="http://schemas.microsoft.com/office/powerpoint/2010/main" xmlns="" val="330076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C41AE5-A4C3-8445-B485-5FDB90D57D94}"/>
              </a:ext>
            </a:extLst>
          </p:cNvPr>
          <p:cNvSpPr>
            <a:spLocks noGrp="1"/>
          </p:cNvSpPr>
          <p:nvPr>
            <p:ph idx="4294967295"/>
          </p:nvPr>
        </p:nvSpPr>
        <p:spPr>
          <a:xfrm>
            <a:off x="726280" y="509588"/>
            <a:ext cx="10918033" cy="3317875"/>
          </a:xfrm>
        </p:spPr>
        <p:txBody>
          <a:bodyPr>
            <a:noAutofit/>
          </a:bodyPr>
          <a:lstStyle/>
          <a:p>
            <a:pPr marL="0" indent="0" algn="just">
              <a:buNone/>
            </a:pPr>
            <a:r>
              <a:rPr lang="en-US" sz="3200" b="1" dirty="0">
                <a:latin typeface="Abadi" panose="020B0604020104020204" pitchFamily="34" charset="0"/>
              </a:rPr>
              <a:t>We are very happy to announce that “KUDIYAN DI PHULKARI” </a:t>
            </a:r>
            <a:r>
              <a:rPr lang="en-US" sz="3200" b="1" dirty="0" smtClean="0">
                <a:latin typeface="Abadi" panose="020B0604020104020204" pitchFamily="34" charset="0"/>
              </a:rPr>
              <a:t>team</a:t>
            </a:r>
            <a:r>
              <a:rPr lang="en-US" sz="3200" b="1" dirty="0" smtClean="0">
                <a:latin typeface="Abadi" panose="020B0604020104020204" pitchFamily="34" charset="0"/>
              </a:rPr>
              <a:t> </a:t>
            </a:r>
            <a:r>
              <a:rPr lang="en-US" sz="3200" b="1" dirty="0">
                <a:latin typeface="Abadi" panose="020B0604020104020204" pitchFamily="34" charset="0"/>
              </a:rPr>
              <a:t>won 2</a:t>
            </a:r>
            <a:r>
              <a:rPr lang="en-US" sz="3200" b="1" baseline="30000" dirty="0">
                <a:latin typeface="Abadi" panose="020B0604020104020204" pitchFamily="34" charset="0"/>
              </a:rPr>
              <a:t>nd</a:t>
            </a:r>
            <a:r>
              <a:rPr lang="en-US" sz="3200" b="1" dirty="0">
                <a:latin typeface="Abadi" panose="020B0604020104020204" pitchFamily="34" charset="0"/>
              </a:rPr>
              <a:t> place at the “STATE LEVEL” YOUTH FESTIVAL, a competition held on 1</a:t>
            </a:r>
            <a:r>
              <a:rPr lang="en-US" sz="3200" b="1" baseline="30000" dirty="0">
                <a:latin typeface="Abadi" panose="020B0604020104020204" pitchFamily="34" charset="0"/>
              </a:rPr>
              <a:t>st</a:t>
            </a:r>
            <a:r>
              <a:rPr lang="en-US" sz="3200" b="1" dirty="0">
                <a:latin typeface="Abadi" panose="020B0604020104020204" pitchFamily="34" charset="0"/>
              </a:rPr>
              <a:t> January</a:t>
            </a:r>
            <a:r>
              <a:rPr lang="en-US" sz="3200" b="1" dirty="0" smtClean="0">
                <a:latin typeface="Abadi" panose="020B0604020104020204" pitchFamily="34" charset="0"/>
              </a:rPr>
              <a:t>, 2021</a:t>
            </a:r>
            <a:r>
              <a:rPr lang="en-US" sz="3200" b="1" dirty="0">
                <a:latin typeface="Abadi" panose="020B0604020104020204" pitchFamily="34" charset="0"/>
              </a:rPr>
              <a:t>.</a:t>
            </a:r>
          </a:p>
        </p:txBody>
      </p:sp>
      <p:pic>
        <p:nvPicPr>
          <p:cNvPr id="5" name="Picture 5">
            <a:extLst>
              <a:ext uri="{FF2B5EF4-FFF2-40B4-BE49-F238E27FC236}">
                <a16:creationId xmlns:a16="http://schemas.microsoft.com/office/drawing/2014/main" xmlns="" id="{3491EB4A-245F-634A-B86C-D026C322F12C}"/>
              </a:ext>
            </a:extLst>
          </p:cNvPr>
          <p:cNvPicPr>
            <a:picLocks noChangeAspect="1"/>
          </p:cNvPicPr>
          <p:nvPr/>
        </p:nvPicPr>
        <p:blipFill>
          <a:blip r:embed="rId2"/>
          <a:stretch>
            <a:fillRect/>
          </a:stretch>
        </p:blipFill>
        <p:spPr>
          <a:xfrm>
            <a:off x="685800" y="2667000"/>
            <a:ext cx="6677025" cy="3529012"/>
          </a:xfrm>
          <a:prstGeom prst="rect">
            <a:avLst/>
          </a:prstGeom>
        </p:spPr>
      </p:pic>
      <p:pic>
        <p:nvPicPr>
          <p:cNvPr id="6" name="Picture 6">
            <a:extLst>
              <a:ext uri="{FF2B5EF4-FFF2-40B4-BE49-F238E27FC236}">
                <a16:creationId xmlns:a16="http://schemas.microsoft.com/office/drawing/2014/main" xmlns="" id="{62987B38-7DC8-AC40-BAC7-8F0F2231CC3E}"/>
              </a:ext>
            </a:extLst>
          </p:cNvPr>
          <p:cNvPicPr>
            <a:picLocks noChangeAspect="1"/>
          </p:cNvPicPr>
          <p:nvPr/>
        </p:nvPicPr>
        <p:blipFill>
          <a:blip r:embed="rId3"/>
          <a:stretch>
            <a:fillRect/>
          </a:stretch>
        </p:blipFill>
        <p:spPr>
          <a:xfrm>
            <a:off x="7467600" y="2667000"/>
            <a:ext cx="4064792" cy="3505200"/>
          </a:xfrm>
          <a:prstGeom prst="rect">
            <a:avLst/>
          </a:prstGeom>
        </p:spPr>
      </p:pic>
    </p:spTree>
    <p:extLst>
      <p:ext uri="{BB962C8B-B14F-4D97-AF65-F5344CB8AC3E}">
        <p14:creationId xmlns:p14="http://schemas.microsoft.com/office/powerpoint/2010/main" xmlns="" val="814702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17869E-D55C-9D43-8363-9B3D3A7C69DE}"/>
              </a:ext>
            </a:extLst>
          </p:cNvPr>
          <p:cNvSpPr>
            <a:spLocks noGrp="1"/>
          </p:cNvSpPr>
          <p:nvPr>
            <p:ph idx="4294967295"/>
          </p:nvPr>
        </p:nvSpPr>
        <p:spPr>
          <a:xfrm>
            <a:off x="904875" y="609600"/>
            <a:ext cx="10644188" cy="3503613"/>
          </a:xfrm>
        </p:spPr>
        <p:txBody>
          <a:bodyPr>
            <a:normAutofit/>
          </a:bodyPr>
          <a:lstStyle/>
          <a:p>
            <a:pPr marL="0" indent="0" algn="just">
              <a:buNone/>
            </a:pPr>
            <a:r>
              <a:rPr lang="en-US" sz="3600" b="1" dirty="0">
                <a:latin typeface="Abadi" panose="020B0604020104020204" pitchFamily="34" charset="0"/>
              </a:rPr>
              <a:t>Our team won 1</a:t>
            </a:r>
            <a:r>
              <a:rPr lang="en-US" sz="3600" b="1" baseline="30000" dirty="0">
                <a:latin typeface="Abadi" panose="020B0604020104020204" pitchFamily="34" charset="0"/>
              </a:rPr>
              <a:t>st</a:t>
            </a:r>
            <a:r>
              <a:rPr lang="en-US" sz="3600" b="1" dirty="0">
                <a:latin typeface="Abadi" panose="020B0604020104020204" pitchFamily="34" charset="0"/>
              </a:rPr>
              <a:t> place at the inter-college </a:t>
            </a:r>
            <a:r>
              <a:rPr lang="en-US" sz="3600" b="1" dirty="0" smtClean="0">
                <a:latin typeface="Abadi" panose="020B0604020104020204" pitchFamily="34" charset="0"/>
              </a:rPr>
              <a:t>Folk </a:t>
            </a:r>
            <a:r>
              <a:rPr lang="en-US" sz="3600" b="1" dirty="0">
                <a:latin typeface="Abadi" panose="020B0604020104020204" pitchFamily="34" charset="0"/>
              </a:rPr>
              <a:t>dance competition held by Hindi Department of JESUS AND </a:t>
            </a:r>
            <a:r>
              <a:rPr lang="en-US" sz="3600" b="1" dirty="0" smtClean="0">
                <a:latin typeface="Abadi" panose="020B0604020104020204" pitchFamily="34" charset="0"/>
              </a:rPr>
              <a:t>MARY </a:t>
            </a:r>
            <a:r>
              <a:rPr lang="en-US" sz="3600" b="1" dirty="0">
                <a:latin typeface="Abadi" panose="020B0604020104020204" pitchFamily="34" charset="0"/>
              </a:rPr>
              <a:t>COLLEGE, University of Delhi, on the 17</a:t>
            </a:r>
            <a:r>
              <a:rPr lang="en-US" sz="3600" b="1" baseline="30000" dirty="0">
                <a:latin typeface="Abadi" panose="020B0604020104020204" pitchFamily="34" charset="0"/>
              </a:rPr>
              <a:t>th</a:t>
            </a:r>
            <a:r>
              <a:rPr lang="en-US" sz="3600" b="1" dirty="0">
                <a:latin typeface="Abadi" panose="020B0604020104020204" pitchFamily="34" charset="0"/>
              </a:rPr>
              <a:t> of March</a:t>
            </a:r>
            <a:r>
              <a:rPr lang="en-US" sz="3600" b="1" dirty="0" smtClean="0">
                <a:latin typeface="Abadi" panose="020B0604020104020204" pitchFamily="34" charset="0"/>
              </a:rPr>
              <a:t>, 2021</a:t>
            </a:r>
            <a:r>
              <a:rPr lang="en-US" sz="3600" b="1" dirty="0">
                <a:latin typeface="Abadi" panose="020B0604020104020204" pitchFamily="34" charset="0"/>
              </a:rPr>
              <a:t>.</a:t>
            </a:r>
          </a:p>
        </p:txBody>
      </p:sp>
      <p:pic>
        <p:nvPicPr>
          <p:cNvPr id="5" name="Picture 5">
            <a:extLst>
              <a:ext uri="{FF2B5EF4-FFF2-40B4-BE49-F238E27FC236}">
                <a16:creationId xmlns:a16="http://schemas.microsoft.com/office/drawing/2014/main" xmlns="" id="{CBF28AE4-A2CA-8048-B54B-BB83F7931844}"/>
              </a:ext>
            </a:extLst>
          </p:cNvPr>
          <p:cNvPicPr>
            <a:picLocks noChangeAspect="1"/>
          </p:cNvPicPr>
          <p:nvPr/>
        </p:nvPicPr>
        <p:blipFill>
          <a:blip r:embed="rId2"/>
          <a:stretch>
            <a:fillRect/>
          </a:stretch>
        </p:blipFill>
        <p:spPr>
          <a:xfrm>
            <a:off x="2743200" y="3059907"/>
            <a:ext cx="6705599" cy="3188493"/>
          </a:xfrm>
          <a:prstGeom prst="rect">
            <a:avLst/>
          </a:prstGeom>
        </p:spPr>
      </p:pic>
    </p:spTree>
    <p:extLst>
      <p:ext uri="{BB962C8B-B14F-4D97-AF65-F5344CB8AC3E}">
        <p14:creationId xmlns:p14="http://schemas.microsoft.com/office/powerpoint/2010/main" xmlns="" val="14584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8DB47D-1AA1-F14B-81AB-C461B32BA929}"/>
              </a:ext>
            </a:extLst>
          </p:cNvPr>
          <p:cNvSpPr txBox="1"/>
          <p:nvPr/>
        </p:nvSpPr>
        <p:spPr>
          <a:xfrm>
            <a:off x="4845844" y="-3107531"/>
            <a:ext cx="4313038" cy="369332"/>
          </a:xfrm>
          <a:prstGeom prst="rect">
            <a:avLst/>
          </a:prstGeom>
          <a:noFill/>
        </p:spPr>
        <p:txBody>
          <a:bodyPr wrap="square">
            <a:spAutoFit/>
          </a:bodyPr>
          <a:lstStyle/>
          <a:p>
            <a:r>
              <a:rPr lang="en-US"/>
              <a:t>Kudiyan di Phulkari Society</a:t>
            </a:r>
          </a:p>
        </p:txBody>
      </p:sp>
      <p:sp>
        <p:nvSpPr>
          <p:cNvPr id="4" name="Title 3">
            <a:extLst>
              <a:ext uri="{FF2B5EF4-FFF2-40B4-BE49-F238E27FC236}">
                <a16:creationId xmlns:a16="http://schemas.microsoft.com/office/drawing/2014/main" xmlns="" id="{F1FF8BCC-8190-624D-A032-552739BA044D}"/>
              </a:ext>
            </a:extLst>
          </p:cNvPr>
          <p:cNvSpPr>
            <a:spLocks noGrp="1"/>
          </p:cNvSpPr>
          <p:nvPr>
            <p:ph type="title"/>
          </p:nvPr>
        </p:nvSpPr>
        <p:spPr/>
        <p:txBody>
          <a:bodyPr>
            <a:normAutofit/>
          </a:bodyPr>
          <a:lstStyle/>
          <a:p>
            <a:r>
              <a:rPr lang="en-US" sz="6600" b="1" u="sng" dirty="0" smtClean="0">
                <a:latin typeface="Abadi" panose="020B0604020104020204" pitchFamily="34" charset="0"/>
              </a:rPr>
              <a:t>Teacher In charge </a:t>
            </a:r>
            <a:endParaRPr lang="en-US" sz="6600" b="1" u="sng" dirty="0">
              <a:latin typeface="Abadi" panose="020B0604020104020204" pitchFamily="34" charset="0"/>
            </a:endParaRPr>
          </a:p>
        </p:txBody>
      </p:sp>
      <p:sp>
        <p:nvSpPr>
          <p:cNvPr id="5" name="Content Placeholder 4">
            <a:extLst>
              <a:ext uri="{FF2B5EF4-FFF2-40B4-BE49-F238E27FC236}">
                <a16:creationId xmlns:a16="http://schemas.microsoft.com/office/drawing/2014/main" xmlns="" id="{5E4A3527-CC16-0340-AA11-9008C5093D95}"/>
              </a:ext>
            </a:extLst>
          </p:cNvPr>
          <p:cNvSpPr>
            <a:spLocks noGrp="1"/>
          </p:cNvSpPr>
          <p:nvPr>
            <p:ph idx="1"/>
          </p:nvPr>
        </p:nvSpPr>
        <p:spPr>
          <a:xfrm>
            <a:off x="1295400" y="2133600"/>
            <a:ext cx="9905999" cy="3742268"/>
          </a:xfrm>
        </p:spPr>
        <p:txBody>
          <a:bodyPr>
            <a:normAutofit fontScale="25000" lnSpcReduction="20000"/>
          </a:bodyPr>
          <a:lstStyle/>
          <a:p>
            <a:pPr marL="0" indent="0">
              <a:buNone/>
            </a:pPr>
            <a:r>
              <a:rPr lang="en-US" dirty="0"/>
              <a:t>       </a:t>
            </a:r>
            <a:endParaRPr lang="en-US" dirty="0" smtClean="0"/>
          </a:p>
          <a:p>
            <a:pPr marL="0" indent="0">
              <a:buNone/>
            </a:pPr>
            <a:r>
              <a:rPr lang="en-US" sz="24000" b="1" dirty="0" smtClean="0">
                <a:solidFill>
                  <a:schemeClr val="accent3"/>
                </a:solidFill>
                <a:latin typeface="Abadi" panose="020B0604020104020204" pitchFamily="34" charset="0"/>
              </a:rPr>
              <a:t>Convener </a:t>
            </a:r>
            <a:r>
              <a:rPr lang="en-US" sz="24000" b="1" dirty="0">
                <a:solidFill>
                  <a:schemeClr val="accent3"/>
                </a:solidFill>
                <a:latin typeface="Abadi" panose="020B0604020104020204" pitchFamily="34" charset="0"/>
              </a:rPr>
              <a:t>-</a:t>
            </a:r>
            <a:r>
              <a:rPr lang="en-US" sz="15000" b="1" dirty="0">
                <a:solidFill>
                  <a:schemeClr val="accent3"/>
                </a:solidFill>
                <a:latin typeface="Abadi" panose="020B0604020104020204" pitchFamily="34" charset="0"/>
              </a:rPr>
              <a:t>     </a:t>
            </a:r>
            <a:r>
              <a:rPr lang="en-US" sz="17600" b="1" dirty="0" smtClean="0">
                <a:solidFill>
                  <a:srgbClr val="00B050"/>
                </a:solidFill>
                <a:latin typeface="Abadi" panose="020B0604020104020204" pitchFamily="34" charset="0"/>
              </a:rPr>
              <a:t>Dr</a:t>
            </a:r>
            <a:r>
              <a:rPr lang="en-US" sz="17600" b="1" dirty="0">
                <a:solidFill>
                  <a:srgbClr val="00B050"/>
                </a:solidFill>
                <a:latin typeface="Abadi" panose="020B0604020104020204" pitchFamily="34" charset="0"/>
              </a:rPr>
              <a:t>. </a:t>
            </a:r>
            <a:r>
              <a:rPr lang="en-US" sz="17600" b="1" dirty="0" err="1">
                <a:solidFill>
                  <a:srgbClr val="00B050"/>
                </a:solidFill>
                <a:latin typeface="Abadi" panose="020B0604020104020204" pitchFamily="34" charset="0"/>
              </a:rPr>
              <a:t>Shalu</a:t>
            </a:r>
            <a:r>
              <a:rPr lang="en-US" sz="17600" b="1" dirty="0">
                <a:solidFill>
                  <a:srgbClr val="00B050"/>
                </a:solidFill>
                <a:latin typeface="Abadi" panose="020B0604020104020204" pitchFamily="34" charset="0"/>
              </a:rPr>
              <a:t> </a:t>
            </a:r>
            <a:r>
              <a:rPr lang="en-US" sz="17600" b="1" dirty="0" err="1" smtClean="0">
                <a:solidFill>
                  <a:srgbClr val="00B050"/>
                </a:solidFill>
                <a:latin typeface="Abadi" panose="020B0604020104020204" pitchFamily="34" charset="0"/>
              </a:rPr>
              <a:t>kaur</a:t>
            </a:r>
            <a:endParaRPr lang="en-US" sz="17600" b="1" dirty="0">
              <a:solidFill>
                <a:srgbClr val="00B050"/>
              </a:solidFill>
              <a:latin typeface="Abadi" panose="020B0604020104020204" pitchFamily="34" charset="0"/>
            </a:endParaRPr>
          </a:p>
          <a:p>
            <a:pPr marL="0" indent="0">
              <a:buNone/>
            </a:pPr>
            <a:r>
              <a:rPr lang="en-US" sz="21600" b="1" dirty="0" smtClean="0">
                <a:solidFill>
                  <a:schemeClr val="accent3"/>
                </a:solidFill>
                <a:latin typeface="Abadi" panose="020B0604020104020204" pitchFamily="34" charset="0"/>
              </a:rPr>
              <a:t>Co- convener-</a:t>
            </a:r>
            <a:r>
              <a:rPr lang="en-US" sz="17600" b="1" dirty="0" smtClean="0">
                <a:solidFill>
                  <a:srgbClr val="00B050"/>
                </a:solidFill>
                <a:latin typeface="Abadi" panose="020B0604020104020204" pitchFamily="34" charset="0"/>
              </a:rPr>
              <a:t>Dr</a:t>
            </a:r>
            <a:r>
              <a:rPr lang="en-US" sz="17600" b="1" dirty="0">
                <a:solidFill>
                  <a:srgbClr val="00B050"/>
                </a:solidFill>
                <a:latin typeface="Abadi" panose="020B0604020104020204" pitchFamily="34" charset="0"/>
              </a:rPr>
              <a:t>. </a:t>
            </a:r>
            <a:r>
              <a:rPr lang="en-US" sz="17600" b="1" dirty="0" err="1" smtClean="0">
                <a:solidFill>
                  <a:srgbClr val="00B050"/>
                </a:solidFill>
                <a:latin typeface="Abadi" panose="020B0604020104020204" pitchFamily="34" charset="0"/>
              </a:rPr>
              <a:t>Anshu</a:t>
            </a:r>
            <a:r>
              <a:rPr lang="en-US" sz="17600" b="1" dirty="0" smtClean="0">
                <a:solidFill>
                  <a:srgbClr val="00B050"/>
                </a:solidFill>
                <a:latin typeface="Abadi" panose="020B0604020104020204" pitchFamily="34" charset="0"/>
              </a:rPr>
              <a:t> </a:t>
            </a:r>
            <a:r>
              <a:rPr lang="en-US" sz="17600" b="1" dirty="0" err="1" smtClean="0">
                <a:solidFill>
                  <a:srgbClr val="00B050"/>
                </a:solidFill>
                <a:latin typeface="Abadi" panose="020B0604020104020204" pitchFamily="34" charset="0"/>
              </a:rPr>
              <a:t>Yadav</a:t>
            </a:r>
            <a:r>
              <a:rPr lang="en-US" sz="21600" b="1" dirty="0" smtClean="0">
                <a:solidFill>
                  <a:srgbClr val="00B050"/>
                </a:solidFill>
                <a:latin typeface="Abadi" panose="020B0604020104020204" pitchFamily="34" charset="0"/>
              </a:rPr>
              <a:t> </a:t>
            </a:r>
            <a:endParaRPr lang="en-US" sz="21600" b="1" dirty="0">
              <a:solidFill>
                <a:srgbClr val="00B050"/>
              </a:solidFill>
              <a:latin typeface="Abadi" panose="020B0604020104020204" pitchFamily="34" charset="0"/>
            </a:endParaRPr>
          </a:p>
          <a:p>
            <a:pPr marL="0" indent="0">
              <a:buNone/>
            </a:pPr>
            <a:r>
              <a:rPr lang="en-US" sz="13500" b="1" dirty="0" smtClean="0">
                <a:solidFill>
                  <a:srgbClr val="00B050"/>
                </a:solidFill>
                <a:latin typeface="Abadi" panose="020B0604020104020204" pitchFamily="34" charset="0"/>
              </a:rPr>
              <a:t>                                       </a:t>
            </a:r>
            <a:r>
              <a:rPr lang="en-US" sz="17600" b="1" dirty="0" smtClean="0">
                <a:solidFill>
                  <a:srgbClr val="00B050"/>
                </a:solidFill>
                <a:latin typeface="Abadi" panose="020B0604020104020204" pitchFamily="34" charset="0"/>
              </a:rPr>
              <a:t>Dr</a:t>
            </a:r>
            <a:r>
              <a:rPr lang="en-US" sz="17600" b="1" dirty="0">
                <a:solidFill>
                  <a:srgbClr val="00B050"/>
                </a:solidFill>
                <a:latin typeface="Abadi" panose="020B0604020104020204" pitchFamily="34" charset="0"/>
              </a:rPr>
              <a:t>. </a:t>
            </a:r>
            <a:r>
              <a:rPr lang="en-US" sz="17600" b="1" dirty="0" err="1">
                <a:solidFill>
                  <a:srgbClr val="00B050"/>
                </a:solidFill>
                <a:latin typeface="Abadi" panose="020B0604020104020204" pitchFamily="34" charset="0"/>
              </a:rPr>
              <a:t>Bhavna</a:t>
            </a:r>
            <a:r>
              <a:rPr lang="en-US" sz="17600" b="1" dirty="0">
                <a:solidFill>
                  <a:srgbClr val="00B050"/>
                </a:solidFill>
                <a:latin typeface="Abadi" panose="020B0604020104020204" pitchFamily="34" charset="0"/>
              </a:rPr>
              <a:t> </a:t>
            </a:r>
            <a:r>
              <a:rPr lang="en-US" sz="17600" b="1" dirty="0" err="1">
                <a:solidFill>
                  <a:srgbClr val="00B050"/>
                </a:solidFill>
                <a:latin typeface="Abadi" panose="020B0604020104020204" pitchFamily="34" charset="0"/>
              </a:rPr>
              <a:t>Shivan</a:t>
            </a:r>
            <a:endParaRPr lang="en-US" sz="17600" b="1" dirty="0">
              <a:solidFill>
                <a:srgbClr val="00B050"/>
              </a:solidFill>
              <a:latin typeface="Abadi" panose="020B0604020104020204" pitchFamily="34" charset="0"/>
            </a:endParaRPr>
          </a:p>
          <a:p>
            <a:pPr marL="0" indent="0">
              <a:buNone/>
            </a:pPr>
            <a:r>
              <a:rPr lang="en-US" sz="21600" b="1" dirty="0">
                <a:solidFill>
                  <a:srgbClr val="00B050"/>
                </a:solidFill>
                <a:latin typeface="Abadi" panose="020B0604020104020204" pitchFamily="34" charset="0"/>
              </a:rPr>
              <a:t>                      </a:t>
            </a:r>
            <a:r>
              <a:rPr lang="en-US" sz="21600" b="1" dirty="0" smtClean="0">
                <a:solidFill>
                  <a:srgbClr val="00B050"/>
                </a:solidFill>
                <a:latin typeface="Abadi" panose="020B0604020104020204" pitchFamily="34" charset="0"/>
              </a:rPr>
              <a:t>   </a:t>
            </a:r>
            <a:r>
              <a:rPr lang="en-US" sz="17600" b="1" dirty="0" smtClean="0">
                <a:solidFill>
                  <a:srgbClr val="00B050"/>
                </a:solidFill>
                <a:latin typeface="Abadi" panose="020B0604020104020204" pitchFamily="34" charset="0"/>
              </a:rPr>
              <a:t>Dr</a:t>
            </a:r>
            <a:r>
              <a:rPr lang="en-US" sz="17600" b="1" dirty="0">
                <a:solidFill>
                  <a:srgbClr val="00B050"/>
                </a:solidFill>
                <a:latin typeface="Abadi" panose="020B0604020104020204" pitchFamily="34" charset="0"/>
              </a:rPr>
              <a:t>. </a:t>
            </a:r>
            <a:r>
              <a:rPr lang="en-US" sz="17600" b="1" dirty="0" err="1">
                <a:solidFill>
                  <a:srgbClr val="00B050"/>
                </a:solidFill>
                <a:latin typeface="Abadi" panose="020B0604020104020204" pitchFamily="34" charset="0"/>
              </a:rPr>
              <a:t>Preeti</a:t>
            </a:r>
            <a:r>
              <a:rPr lang="en-US" sz="17600" b="1" dirty="0">
                <a:solidFill>
                  <a:srgbClr val="00B050"/>
                </a:solidFill>
                <a:latin typeface="Abadi" panose="020B0604020104020204" pitchFamily="34" charset="0"/>
              </a:rPr>
              <a:t> </a:t>
            </a:r>
            <a:r>
              <a:rPr lang="en-US" sz="17600" b="1" dirty="0" err="1">
                <a:solidFill>
                  <a:srgbClr val="00B050"/>
                </a:solidFill>
                <a:latin typeface="Abadi" panose="020B0604020104020204" pitchFamily="34" charset="0"/>
              </a:rPr>
              <a:t>Yadav</a:t>
            </a:r>
            <a:endParaRPr lang="en-US" sz="17600" b="1" dirty="0">
              <a:solidFill>
                <a:srgbClr val="00B050"/>
              </a:solidFill>
              <a:latin typeface="Abadi" panose="020B0604020104020204" pitchFamily="34" charset="0"/>
            </a:endParaRPr>
          </a:p>
        </p:txBody>
      </p:sp>
    </p:spTree>
    <p:extLst>
      <p:ext uri="{BB962C8B-B14F-4D97-AF65-F5344CB8AC3E}">
        <p14:creationId xmlns:p14="http://schemas.microsoft.com/office/powerpoint/2010/main" xmlns="" val="297090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749606-1815-2A4F-9E51-ACCFCC6AE0A3}"/>
              </a:ext>
            </a:extLst>
          </p:cNvPr>
          <p:cNvSpPr txBox="1"/>
          <p:nvPr/>
        </p:nvSpPr>
        <p:spPr>
          <a:xfrm>
            <a:off x="916782" y="726310"/>
            <a:ext cx="10096499" cy="5755422"/>
          </a:xfrm>
          <a:prstGeom prst="rect">
            <a:avLst/>
          </a:prstGeom>
          <a:noFill/>
        </p:spPr>
        <p:txBody>
          <a:bodyPr wrap="square">
            <a:spAutoFit/>
          </a:bodyPr>
          <a:lstStyle/>
          <a:p>
            <a:pPr algn="just"/>
            <a:r>
              <a:rPr lang="en-US" sz="3600" b="1">
                <a:latin typeface="Abadi" panose="020B0604020104020204" pitchFamily="34" charset="0"/>
              </a:rPr>
              <a:t>With the impact of these efforts number of students opting Punjabi subject is steadily increasing which is now almost the double of the last year . </a:t>
            </a:r>
          </a:p>
          <a:p>
            <a:endParaRPr lang="en-US" sz="3200" b="1">
              <a:latin typeface="Abadi" panose="020B0604020104020204" pitchFamily="34" charset="0"/>
            </a:endParaRPr>
          </a:p>
          <a:p>
            <a:endParaRPr lang="en-US" sz="3200" b="1">
              <a:latin typeface="Abadi" panose="020B0604020104020204" pitchFamily="34" charset="0"/>
            </a:endParaRPr>
          </a:p>
          <a:p>
            <a:endParaRPr lang="en-US" sz="3200" b="1">
              <a:latin typeface="Abadi" panose="020B0604020104020204" pitchFamily="34" charset="0"/>
            </a:endParaRPr>
          </a:p>
          <a:p>
            <a:endParaRPr lang="en-US" sz="3200" b="1">
              <a:latin typeface="Abadi" panose="020B0604020104020204" pitchFamily="34" charset="0"/>
            </a:endParaRPr>
          </a:p>
          <a:p>
            <a:r>
              <a:rPr lang="en-US" sz="3200" b="1">
                <a:latin typeface="Abadi" panose="020B0604020104020204" pitchFamily="34" charset="0"/>
              </a:rPr>
              <a:t>                                                      </a:t>
            </a:r>
          </a:p>
          <a:p>
            <a:r>
              <a:rPr lang="en-US" sz="3200" b="1">
                <a:latin typeface="Abadi" panose="020B0604020104020204" pitchFamily="34" charset="0"/>
              </a:rPr>
              <a:t>                                               </a:t>
            </a:r>
          </a:p>
          <a:p>
            <a:r>
              <a:rPr lang="en-US" sz="3200" b="1">
                <a:latin typeface="Abadi" panose="020B0604020104020204" pitchFamily="34" charset="0"/>
              </a:rPr>
              <a:t>                         </a:t>
            </a:r>
          </a:p>
        </p:txBody>
      </p:sp>
      <p:pic>
        <p:nvPicPr>
          <p:cNvPr id="5" name="Picture 5">
            <a:extLst>
              <a:ext uri="{FF2B5EF4-FFF2-40B4-BE49-F238E27FC236}">
                <a16:creationId xmlns:a16="http://schemas.microsoft.com/office/drawing/2014/main" xmlns="" id="{2F7B3B23-95EB-504B-AAA2-6837A7538BA1}"/>
              </a:ext>
            </a:extLst>
          </p:cNvPr>
          <p:cNvPicPr>
            <a:picLocks noChangeAspect="1"/>
          </p:cNvPicPr>
          <p:nvPr/>
        </p:nvPicPr>
        <p:blipFill>
          <a:blip r:embed="rId2"/>
          <a:stretch>
            <a:fillRect/>
          </a:stretch>
        </p:blipFill>
        <p:spPr>
          <a:xfrm>
            <a:off x="2057400" y="3048000"/>
            <a:ext cx="8027195" cy="3200400"/>
          </a:xfrm>
          <a:prstGeom prst="rect">
            <a:avLst/>
          </a:prstGeom>
        </p:spPr>
      </p:pic>
    </p:spTree>
    <p:extLst>
      <p:ext uri="{BB962C8B-B14F-4D97-AF65-F5344CB8AC3E}">
        <p14:creationId xmlns:p14="http://schemas.microsoft.com/office/powerpoint/2010/main" xmlns="" val="296942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6E13E9E4-4220-244B-BC40-C84AAEA5CAEF}"/>
              </a:ext>
            </a:extLst>
          </p:cNvPr>
          <p:cNvPicPr>
            <a:picLocks noChangeAspect="1"/>
          </p:cNvPicPr>
          <p:nvPr/>
        </p:nvPicPr>
        <p:blipFill>
          <a:blip r:embed="rId2"/>
          <a:stretch>
            <a:fillRect/>
          </a:stretch>
        </p:blipFill>
        <p:spPr>
          <a:xfrm>
            <a:off x="6705600" y="3276600"/>
            <a:ext cx="4953001" cy="3581400"/>
          </a:xfrm>
          <a:prstGeom prst="rect">
            <a:avLst/>
          </a:prstGeom>
        </p:spPr>
      </p:pic>
      <p:pic>
        <p:nvPicPr>
          <p:cNvPr id="3" name="Picture 3">
            <a:extLst>
              <a:ext uri="{FF2B5EF4-FFF2-40B4-BE49-F238E27FC236}">
                <a16:creationId xmlns:a16="http://schemas.microsoft.com/office/drawing/2014/main" xmlns="" id="{BFA5186E-A408-0241-B3C0-CAC29E0A6B29}"/>
              </a:ext>
            </a:extLst>
          </p:cNvPr>
          <p:cNvPicPr>
            <a:picLocks noChangeAspect="1"/>
          </p:cNvPicPr>
          <p:nvPr/>
        </p:nvPicPr>
        <p:blipFill>
          <a:blip r:embed="rId3"/>
          <a:stretch>
            <a:fillRect/>
          </a:stretch>
        </p:blipFill>
        <p:spPr>
          <a:xfrm>
            <a:off x="457200" y="3505200"/>
            <a:ext cx="6246020" cy="3352800"/>
          </a:xfrm>
          <a:prstGeom prst="rect">
            <a:avLst/>
          </a:prstGeom>
        </p:spPr>
      </p:pic>
      <p:pic>
        <p:nvPicPr>
          <p:cNvPr id="5" name="Picture 5">
            <a:extLst>
              <a:ext uri="{FF2B5EF4-FFF2-40B4-BE49-F238E27FC236}">
                <a16:creationId xmlns:a16="http://schemas.microsoft.com/office/drawing/2014/main" xmlns="" id="{5C714853-67B0-B645-9DF5-6B4F88197492}"/>
              </a:ext>
            </a:extLst>
          </p:cNvPr>
          <p:cNvPicPr>
            <a:picLocks noChangeAspect="1"/>
          </p:cNvPicPr>
          <p:nvPr/>
        </p:nvPicPr>
        <p:blipFill>
          <a:blip r:embed="rId4"/>
          <a:stretch>
            <a:fillRect/>
          </a:stretch>
        </p:blipFill>
        <p:spPr>
          <a:xfrm>
            <a:off x="6705600" y="478832"/>
            <a:ext cx="4953001" cy="2797768"/>
          </a:xfrm>
          <a:prstGeom prst="rect">
            <a:avLst/>
          </a:prstGeom>
        </p:spPr>
      </p:pic>
      <p:pic>
        <p:nvPicPr>
          <p:cNvPr id="7" name="Picture 7">
            <a:extLst>
              <a:ext uri="{FF2B5EF4-FFF2-40B4-BE49-F238E27FC236}">
                <a16:creationId xmlns:a16="http://schemas.microsoft.com/office/drawing/2014/main" xmlns="" id="{734312DB-8317-F146-88AD-B4BDD4CB0E96}"/>
              </a:ext>
            </a:extLst>
          </p:cNvPr>
          <p:cNvPicPr>
            <a:picLocks noChangeAspect="1"/>
          </p:cNvPicPr>
          <p:nvPr/>
        </p:nvPicPr>
        <p:blipFill>
          <a:blip r:embed="rId5"/>
          <a:stretch>
            <a:fillRect/>
          </a:stretch>
        </p:blipFill>
        <p:spPr>
          <a:xfrm>
            <a:off x="533400" y="457200"/>
            <a:ext cx="6172200" cy="3023468"/>
          </a:xfrm>
          <a:prstGeom prst="rect">
            <a:avLst/>
          </a:prstGeom>
        </p:spPr>
      </p:pic>
    </p:spTree>
    <p:extLst>
      <p:ext uri="{BB962C8B-B14F-4D97-AF65-F5344CB8AC3E}">
        <p14:creationId xmlns:p14="http://schemas.microsoft.com/office/powerpoint/2010/main" xmlns="" val="318084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D02807A9-1BAA-D546-80F8-C30DA0732ECE}"/>
              </a:ext>
            </a:extLst>
          </p:cNvPr>
          <p:cNvPicPr>
            <a:picLocks noChangeAspect="1"/>
          </p:cNvPicPr>
          <p:nvPr/>
        </p:nvPicPr>
        <p:blipFill>
          <a:blip r:embed="rId2"/>
          <a:stretch>
            <a:fillRect/>
          </a:stretch>
        </p:blipFill>
        <p:spPr>
          <a:xfrm>
            <a:off x="773906" y="714375"/>
            <a:ext cx="10822782" cy="5667375"/>
          </a:xfrm>
          <a:prstGeom prst="rect">
            <a:avLst/>
          </a:prstGeom>
        </p:spPr>
      </p:pic>
    </p:spTree>
    <p:extLst>
      <p:ext uri="{BB962C8B-B14F-4D97-AF65-F5344CB8AC3E}">
        <p14:creationId xmlns:p14="http://schemas.microsoft.com/office/powerpoint/2010/main" xmlns="" val="416722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76EE2-D43E-A346-A54F-C818EB487441}"/>
              </a:ext>
            </a:extLst>
          </p:cNvPr>
          <p:cNvSpPr>
            <a:spLocks noGrp="1"/>
          </p:cNvSpPr>
          <p:nvPr>
            <p:ph type="title" idx="4294967295"/>
          </p:nvPr>
        </p:nvSpPr>
        <p:spPr>
          <a:xfrm>
            <a:off x="1066800" y="2351088"/>
            <a:ext cx="10287000" cy="1303337"/>
          </a:xfrm>
        </p:spPr>
        <p:txBody>
          <a:bodyPr>
            <a:normAutofit/>
          </a:bodyPr>
          <a:lstStyle/>
          <a:p>
            <a:r>
              <a:rPr lang="en-US" sz="7200" b="1" dirty="0">
                <a:solidFill>
                  <a:schemeClr val="accent4">
                    <a:lumMod val="50000"/>
                  </a:schemeClr>
                </a:solidFill>
                <a:latin typeface="Arial Black" panose="020B0604020202020204" pitchFamily="34" charset="0"/>
                <a:cs typeface="Arial Black" panose="020B0604020202020204" pitchFamily="34" charset="0"/>
              </a:rPr>
              <a:t>Thanking you</a:t>
            </a:r>
          </a:p>
        </p:txBody>
      </p:sp>
    </p:spTree>
    <p:extLst>
      <p:ext uri="{BB962C8B-B14F-4D97-AF65-F5344CB8AC3E}">
        <p14:creationId xmlns:p14="http://schemas.microsoft.com/office/powerpoint/2010/main" xmlns="" val="398198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397D9-13B0-D446-9496-0E24E7370CC6}"/>
              </a:ext>
            </a:extLst>
          </p:cNvPr>
          <p:cNvSpPr>
            <a:spLocks noGrp="1"/>
          </p:cNvSpPr>
          <p:nvPr>
            <p:ph type="title" idx="4294967295"/>
          </p:nvPr>
        </p:nvSpPr>
        <p:spPr>
          <a:xfrm>
            <a:off x="1012031" y="762001"/>
            <a:ext cx="9601200" cy="1512094"/>
          </a:xfrm>
        </p:spPr>
        <p:txBody>
          <a:bodyPr>
            <a:normAutofit/>
          </a:bodyPr>
          <a:lstStyle/>
          <a:p>
            <a:r>
              <a:rPr lang="en-US" sz="6000" b="1" u="sng" dirty="0" err="1">
                <a:solidFill>
                  <a:srgbClr val="7030A0"/>
                </a:solidFill>
              </a:rPr>
              <a:t>Kudiyan</a:t>
            </a:r>
            <a:r>
              <a:rPr lang="en-US" sz="6000" b="1" u="sng" dirty="0"/>
              <a:t> </a:t>
            </a:r>
            <a:r>
              <a:rPr lang="en-US" sz="6000" b="1" u="sng" dirty="0">
                <a:solidFill>
                  <a:srgbClr val="00B050"/>
                </a:solidFill>
              </a:rPr>
              <a:t>D</a:t>
            </a:r>
            <a:r>
              <a:rPr lang="en-US" sz="6000" b="1" u="sng" dirty="0" smtClean="0">
                <a:solidFill>
                  <a:srgbClr val="00B050"/>
                </a:solidFill>
              </a:rPr>
              <a:t>i</a:t>
            </a:r>
            <a:r>
              <a:rPr lang="en-US" sz="6000" b="1" u="sng" dirty="0" smtClean="0"/>
              <a:t> </a:t>
            </a:r>
            <a:r>
              <a:rPr lang="en-US" sz="6000" b="1" u="sng" dirty="0" err="1">
                <a:solidFill>
                  <a:schemeClr val="accent5"/>
                </a:solidFill>
              </a:rPr>
              <a:t>Phulkari</a:t>
            </a:r>
            <a:r>
              <a:rPr lang="en-US" sz="6000" b="1" u="sng" dirty="0"/>
              <a:t> </a:t>
            </a:r>
          </a:p>
        </p:txBody>
      </p:sp>
      <p:sp>
        <p:nvSpPr>
          <p:cNvPr id="3" name="Content Placeholder 2">
            <a:extLst>
              <a:ext uri="{FF2B5EF4-FFF2-40B4-BE49-F238E27FC236}">
                <a16:creationId xmlns:a16="http://schemas.microsoft.com/office/drawing/2014/main" xmlns="" id="{97BDF7BA-B596-E34E-94C9-694D3BBAF9AC}"/>
              </a:ext>
            </a:extLst>
          </p:cNvPr>
          <p:cNvSpPr>
            <a:spLocks noGrp="1"/>
          </p:cNvSpPr>
          <p:nvPr>
            <p:ph idx="4294967295"/>
          </p:nvPr>
        </p:nvSpPr>
        <p:spPr>
          <a:xfrm>
            <a:off x="833439" y="2209800"/>
            <a:ext cx="10417967" cy="3522663"/>
          </a:xfrm>
        </p:spPr>
        <p:txBody>
          <a:bodyPr>
            <a:noAutofit/>
          </a:bodyPr>
          <a:lstStyle/>
          <a:p>
            <a:pPr marL="0" indent="0" algn="just">
              <a:buNone/>
            </a:pPr>
            <a:r>
              <a:rPr lang="en-US" dirty="0"/>
              <a:t>‘</a:t>
            </a:r>
            <a:r>
              <a:rPr lang="en-US" b="1" dirty="0" err="1">
                <a:solidFill>
                  <a:srgbClr val="7030A0"/>
                </a:solidFill>
                <a:latin typeface="Abadi" panose="020B0604020104020204" pitchFamily="34" charset="0"/>
              </a:rPr>
              <a:t>Phulkari</a:t>
            </a:r>
            <a:r>
              <a:rPr lang="en-US" b="1" dirty="0">
                <a:latin typeface="Abadi" panose="020B0604020104020204" pitchFamily="34" charset="0"/>
              </a:rPr>
              <a:t>’ means the shape of flowers that symbolized life. Made of two words </a:t>
            </a:r>
            <a:r>
              <a:rPr lang="en-US" b="1" dirty="0">
                <a:solidFill>
                  <a:schemeClr val="accent5"/>
                </a:solidFill>
                <a:latin typeface="Abadi" panose="020B0604020104020204" pitchFamily="34" charset="0"/>
              </a:rPr>
              <a:t>“PHUL” </a:t>
            </a:r>
            <a:r>
              <a:rPr lang="en-US" b="1" dirty="0">
                <a:latin typeface="Abadi" panose="020B0604020104020204" pitchFamily="34" charset="0"/>
              </a:rPr>
              <a:t>and “</a:t>
            </a:r>
            <a:r>
              <a:rPr lang="en-US" b="1" dirty="0">
                <a:solidFill>
                  <a:schemeClr val="accent2"/>
                </a:solidFill>
                <a:latin typeface="Abadi" panose="020B0604020104020204" pitchFamily="34" charset="0"/>
              </a:rPr>
              <a:t>AKARI</a:t>
            </a:r>
            <a:r>
              <a:rPr lang="en-US" b="1" dirty="0">
                <a:latin typeface="Abadi" panose="020B0604020104020204" pitchFamily="34" charset="0"/>
              </a:rPr>
              <a:t>” that means flower and shape respectively. The birth of a girl child in Punjab family is considered as </a:t>
            </a:r>
            <a:r>
              <a:rPr lang="en-US" b="1" dirty="0" smtClean="0">
                <a:latin typeface="Abadi" panose="020B0604020104020204" pitchFamily="34" charset="0"/>
              </a:rPr>
              <a:t>auspicious. They </a:t>
            </a:r>
            <a:r>
              <a:rPr lang="en-US" b="1" dirty="0">
                <a:latin typeface="Abadi" panose="020B0604020104020204" pitchFamily="34" charset="0"/>
              </a:rPr>
              <a:t>are treated as the princess of the family and the creators of future generations. Out of love and happiness on the birth of girl child, the mother and the grandmother would start embroidering beautiful and attractive </a:t>
            </a:r>
            <a:r>
              <a:rPr lang="en-US" b="1" dirty="0" err="1">
                <a:latin typeface="Abadi" panose="020B0604020104020204" pitchFamily="34" charset="0"/>
              </a:rPr>
              <a:t>Phulkari</a:t>
            </a:r>
            <a:r>
              <a:rPr lang="en-US" b="1" dirty="0">
                <a:latin typeface="Abadi" panose="020B0604020104020204" pitchFamily="34" charset="0"/>
              </a:rPr>
              <a:t> </a:t>
            </a:r>
            <a:r>
              <a:rPr lang="en-US" b="1" dirty="0" err="1">
                <a:latin typeface="Abadi" panose="020B0604020104020204" pitchFamily="34" charset="0"/>
              </a:rPr>
              <a:t>Dupattas</a:t>
            </a:r>
            <a:r>
              <a:rPr lang="en-US" b="1" dirty="0">
                <a:latin typeface="Abadi" panose="020B0604020104020204" pitchFamily="34" charset="0"/>
              </a:rPr>
              <a:t>  for her.</a:t>
            </a:r>
          </a:p>
          <a:p>
            <a:pPr marL="0" indent="0" algn="just">
              <a:buNone/>
            </a:pPr>
            <a:r>
              <a:rPr lang="en-US" dirty="0">
                <a:latin typeface="Arial Black" panose="020B0604020202020204" pitchFamily="34" charset="0"/>
                <a:cs typeface="Arial Black" panose="020B0604020202020204" pitchFamily="34" charset="0"/>
              </a:rPr>
              <a:t>Therefore, </a:t>
            </a:r>
            <a:r>
              <a:rPr lang="en-US" dirty="0" err="1">
                <a:latin typeface="Arial Black" panose="020B0604020202020204" pitchFamily="34" charset="0"/>
                <a:cs typeface="Arial Black" panose="020B0604020202020204" pitchFamily="34" charset="0"/>
              </a:rPr>
              <a:t>Phulkari</a:t>
            </a:r>
            <a:r>
              <a:rPr lang="en-US" dirty="0">
                <a:latin typeface="Arial Black" panose="020B0604020202020204" pitchFamily="34" charset="0"/>
                <a:cs typeface="Arial Black" panose="020B0604020202020204" pitchFamily="34" charset="0"/>
              </a:rPr>
              <a:t> symbolizes love, birth and auspiciousness, it is an art for representation of women roles at the level of family and household.</a:t>
            </a:r>
          </a:p>
        </p:txBody>
      </p:sp>
    </p:spTree>
    <p:extLst>
      <p:ext uri="{BB962C8B-B14F-4D97-AF65-F5344CB8AC3E}">
        <p14:creationId xmlns:p14="http://schemas.microsoft.com/office/powerpoint/2010/main" xmlns="" val="127428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82A62CA-F652-2140-AE70-96EEB1E5C8CA}"/>
              </a:ext>
            </a:extLst>
          </p:cNvPr>
          <p:cNvSpPr>
            <a:spLocks noGrp="1"/>
          </p:cNvSpPr>
          <p:nvPr>
            <p:ph idx="4294967295"/>
          </p:nvPr>
        </p:nvSpPr>
        <p:spPr>
          <a:xfrm>
            <a:off x="762001" y="609601"/>
            <a:ext cx="10668000" cy="5638800"/>
          </a:xfrm>
        </p:spPr>
        <p:txBody>
          <a:bodyPr>
            <a:normAutofit fontScale="70000" lnSpcReduction="20000"/>
          </a:bodyPr>
          <a:lstStyle/>
          <a:p>
            <a:pPr marL="0" indent="0" algn="just">
              <a:buNone/>
            </a:pPr>
            <a:r>
              <a:rPr lang="en-US" sz="3800" b="1" dirty="0" err="1">
                <a:latin typeface="Abadi" panose="020B0604020104020204" pitchFamily="34" charset="0"/>
              </a:rPr>
              <a:t>Phulkari</a:t>
            </a:r>
            <a:r>
              <a:rPr lang="en-US" sz="3800" b="1" dirty="0">
                <a:latin typeface="Abadi" panose="020B0604020104020204" pitchFamily="34" charset="0"/>
              </a:rPr>
              <a:t> has been mentioned in the famous, Punjabi folklore of </a:t>
            </a:r>
            <a:r>
              <a:rPr lang="en-US" sz="3800" b="1" dirty="0" err="1">
                <a:latin typeface="Abadi" panose="020B0604020104020204" pitchFamily="34" charset="0"/>
              </a:rPr>
              <a:t>Heer</a:t>
            </a:r>
            <a:r>
              <a:rPr lang="en-US" sz="3800" b="1" dirty="0">
                <a:latin typeface="Abadi" panose="020B0604020104020204" pitchFamily="34" charset="0"/>
              </a:rPr>
              <a:t> </a:t>
            </a:r>
            <a:r>
              <a:rPr lang="en-US" sz="3800" b="1" dirty="0" err="1">
                <a:latin typeface="Abadi" panose="020B0604020104020204" pitchFamily="34" charset="0"/>
              </a:rPr>
              <a:t>Ranjha</a:t>
            </a:r>
            <a:r>
              <a:rPr lang="en-US" sz="3800" b="1" dirty="0">
                <a:latin typeface="Abadi" panose="020B0604020104020204" pitchFamily="34" charset="0"/>
              </a:rPr>
              <a:t> (a love tale) by </a:t>
            </a:r>
            <a:r>
              <a:rPr lang="en-US" sz="3800" b="1" dirty="0" err="1">
                <a:latin typeface="Abadi" panose="020B0604020104020204" pitchFamily="34" charset="0"/>
              </a:rPr>
              <a:t>waris</a:t>
            </a:r>
            <a:r>
              <a:rPr lang="en-US" sz="3800" b="1" dirty="0">
                <a:latin typeface="Abadi" panose="020B0604020104020204" pitchFamily="34" charset="0"/>
              </a:rPr>
              <a:t> Shah. “It’s present form and popularity goes back to 15</a:t>
            </a:r>
            <a:r>
              <a:rPr lang="en-US" sz="3800" b="1" baseline="30000" dirty="0">
                <a:latin typeface="Abadi" panose="020B0604020104020204" pitchFamily="34" charset="0"/>
              </a:rPr>
              <a:t>th</a:t>
            </a:r>
            <a:r>
              <a:rPr lang="en-US" sz="3800" b="1" dirty="0">
                <a:latin typeface="Abadi" panose="020B0604020104020204" pitchFamily="34" charset="0"/>
              </a:rPr>
              <a:t> century, during Maharaja </a:t>
            </a:r>
            <a:r>
              <a:rPr lang="en-US" sz="3800" b="1" dirty="0" err="1">
                <a:latin typeface="Abadi" panose="020B0604020104020204" pitchFamily="34" charset="0"/>
              </a:rPr>
              <a:t>Ranjit</a:t>
            </a:r>
            <a:r>
              <a:rPr lang="en-US" sz="3800" b="1" dirty="0">
                <a:latin typeface="Abadi" panose="020B0604020104020204" pitchFamily="34" charset="0"/>
              </a:rPr>
              <a:t> Singh’s Reign”. “</a:t>
            </a:r>
            <a:r>
              <a:rPr lang="en-US" sz="3800" b="1" dirty="0" err="1">
                <a:latin typeface="Abadi" panose="020B0604020104020204" pitchFamily="34" charset="0"/>
              </a:rPr>
              <a:t>Phulkari</a:t>
            </a:r>
            <a:r>
              <a:rPr lang="en-US" sz="3800" b="1" dirty="0">
                <a:latin typeface="Abadi" panose="020B0604020104020204" pitchFamily="34" charset="0"/>
              </a:rPr>
              <a:t>” signifies an important step for a girl to become a woman, as is mentioned even in the holy book for the Sikhs  “only then will you be considered an accomplished lady when you will you – self, embroider your own blouse.”</a:t>
            </a:r>
          </a:p>
          <a:p>
            <a:pPr marL="0" indent="0">
              <a:buNone/>
            </a:pPr>
            <a:endParaRPr lang="en-US" sz="3800" b="1" u="sng" dirty="0" smtClean="0">
              <a:solidFill>
                <a:schemeClr val="accent4"/>
              </a:solidFill>
              <a:latin typeface="Abadi" panose="020B0604020104020204" pitchFamily="34" charset="0"/>
            </a:endParaRPr>
          </a:p>
          <a:p>
            <a:pPr marL="0" indent="0">
              <a:buNone/>
            </a:pPr>
            <a:r>
              <a:rPr lang="en-US" sz="3800" b="1" u="sng" dirty="0" smtClean="0">
                <a:solidFill>
                  <a:schemeClr val="accent4"/>
                </a:solidFill>
                <a:latin typeface="Abadi" panose="020B0604020104020204" pitchFamily="34" charset="0"/>
              </a:rPr>
              <a:t>Objectives </a:t>
            </a:r>
            <a:r>
              <a:rPr lang="en-US" sz="3800" b="1" u="sng" dirty="0">
                <a:solidFill>
                  <a:schemeClr val="accent4"/>
                </a:solidFill>
                <a:latin typeface="Abadi" panose="020B0604020104020204" pitchFamily="34" charset="0"/>
              </a:rPr>
              <a:t>of the Society:</a:t>
            </a:r>
          </a:p>
          <a:p>
            <a:pPr marL="0" indent="0" algn="just">
              <a:buNone/>
            </a:pPr>
            <a:r>
              <a:rPr lang="en-US" sz="3800" b="1" dirty="0">
                <a:latin typeface="Abadi" panose="020B0604020104020204" pitchFamily="34" charset="0"/>
              </a:rPr>
              <a:t>Infusing Punjabi culture values to the students with training in Punjabi Folk Dances like </a:t>
            </a:r>
            <a:r>
              <a:rPr lang="en-US" sz="3800" b="1" dirty="0" err="1">
                <a:latin typeface="Abadi" panose="020B0604020104020204" pitchFamily="34" charset="0"/>
              </a:rPr>
              <a:t>Bhangra</a:t>
            </a:r>
            <a:r>
              <a:rPr lang="en-US" sz="3800" b="1" dirty="0">
                <a:latin typeface="Abadi" panose="020B0604020104020204" pitchFamily="34" charset="0"/>
              </a:rPr>
              <a:t> ,</a:t>
            </a:r>
            <a:r>
              <a:rPr lang="en-US" sz="3800" b="1" dirty="0" err="1">
                <a:latin typeface="Abadi" panose="020B0604020104020204" pitchFamily="34" charset="0"/>
              </a:rPr>
              <a:t>Gidda</a:t>
            </a:r>
            <a:r>
              <a:rPr lang="en-US" sz="3800" b="1" dirty="0">
                <a:latin typeface="Abadi" panose="020B0604020104020204" pitchFamily="34" charset="0"/>
              </a:rPr>
              <a:t>, </a:t>
            </a:r>
            <a:r>
              <a:rPr lang="en-US" sz="3800" b="1" dirty="0" err="1">
                <a:latin typeface="Abadi" panose="020B0604020104020204" pitchFamily="34" charset="0"/>
              </a:rPr>
              <a:t>Sammi</a:t>
            </a:r>
            <a:r>
              <a:rPr lang="en-US" sz="3800" b="1" dirty="0">
                <a:latin typeface="Abadi" panose="020B0604020104020204" pitchFamily="34" charset="0"/>
              </a:rPr>
              <a:t>, etc folk as well as light music. In addition, the students are preparing to complete in Poetry, Painting, Declamation, Debate, </a:t>
            </a:r>
            <a:r>
              <a:rPr lang="en-US" sz="3800" b="1" dirty="0" err="1">
                <a:latin typeface="Abadi" panose="020B0604020104020204" pitchFamily="34" charset="0"/>
              </a:rPr>
              <a:t>Gurbani</a:t>
            </a:r>
            <a:r>
              <a:rPr lang="en-US" sz="3800" b="1" dirty="0">
                <a:latin typeface="Abadi" panose="020B0604020104020204" pitchFamily="34" charset="0"/>
              </a:rPr>
              <a:t> </a:t>
            </a:r>
            <a:r>
              <a:rPr lang="en-US" sz="3800" b="1" dirty="0" err="1">
                <a:latin typeface="Abadi" panose="020B0604020104020204" pitchFamily="34" charset="0"/>
              </a:rPr>
              <a:t>Shabad</a:t>
            </a:r>
            <a:r>
              <a:rPr lang="en-US" sz="3800" b="1" dirty="0">
                <a:latin typeface="Abadi" panose="020B0604020104020204" pitchFamily="34" charset="0"/>
              </a:rPr>
              <a:t>, Folk singing. Our vision is to make the society well known in the field of Art, Literature and Culture.</a:t>
            </a:r>
          </a:p>
          <a:p>
            <a:pPr marL="0" indent="0">
              <a:buNone/>
            </a:pPr>
            <a:endParaRPr lang="en-US" dirty="0"/>
          </a:p>
        </p:txBody>
      </p:sp>
    </p:spTree>
    <p:extLst>
      <p:ext uri="{BB962C8B-B14F-4D97-AF65-F5344CB8AC3E}">
        <p14:creationId xmlns:p14="http://schemas.microsoft.com/office/powerpoint/2010/main" xmlns="" val="52084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7A0C76-3275-EE42-B20B-5E55E97B7BD6}"/>
              </a:ext>
            </a:extLst>
          </p:cNvPr>
          <p:cNvSpPr txBox="1"/>
          <p:nvPr/>
        </p:nvSpPr>
        <p:spPr>
          <a:xfrm>
            <a:off x="732235" y="609600"/>
            <a:ext cx="10727530" cy="2677656"/>
          </a:xfrm>
          <a:prstGeom prst="rect">
            <a:avLst/>
          </a:prstGeom>
          <a:noFill/>
        </p:spPr>
        <p:txBody>
          <a:bodyPr wrap="square">
            <a:spAutoFit/>
          </a:bodyPr>
          <a:lstStyle/>
          <a:p>
            <a:pPr algn="just"/>
            <a:r>
              <a:rPr lang="en-US" sz="2800" b="1" dirty="0">
                <a:latin typeface="Abadi" panose="020B0604020104020204" pitchFamily="34" charset="0"/>
                <a:cs typeface="Arial Black" panose="020B0604020202020204" pitchFamily="34" charset="0"/>
              </a:rPr>
              <a:t>Punjabi department of college has touched new heights in the current academic session. Besides academics belonging to department have first time participated in different literary as well as cultural functions </a:t>
            </a:r>
            <a:r>
              <a:rPr lang="en-US" sz="2800" b="1" dirty="0" smtClean="0">
                <a:latin typeface="Abadi" panose="020B0604020104020204" pitchFamily="34" charset="0"/>
                <a:cs typeface="Arial Black" panose="020B0604020202020204" pitchFamily="34" charset="0"/>
              </a:rPr>
              <a:t>organized </a:t>
            </a:r>
            <a:r>
              <a:rPr lang="en-US" sz="2800" b="1" dirty="0">
                <a:latin typeface="Abadi" panose="020B0604020104020204" pitchFamily="34" charset="0"/>
                <a:cs typeface="Arial Black" panose="020B0604020202020204" pitchFamily="34" charset="0"/>
              </a:rPr>
              <a:t>by different colleges of University of Delhi. Department of Punjabi launched its Punjabi cultural society ‘</a:t>
            </a:r>
            <a:r>
              <a:rPr lang="en-US" sz="2800" b="1" dirty="0" err="1">
                <a:latin typeface="Abadi" panose="020B0604020104020204" pitchFamily="34" charset="0"/>
                <a:cs typeface="Arial Black" panose="020B0604020202020204" pitchFamily="34" charset="0"/>
              </a:rPr>
              <a:t>Kudiyan</a:t>
            </a:r>
            <a:r>
              <a:rPr lang="en-US" sz="2800" b="1" dirty="0">
                <a:latin typeface="Abadi" panose="020B0604020104020204" pitchFamily="34" charset="0"/>
                <a:cs typeface="Arial Black" panose="020B0604020202020204" pitchFamily="34" charset="0"/>
              </a:rPr>
              <a:t> </a:t>
            </a:r>
            <a:r>
              <a:rPr lang="en-US" sz="2800" b="1" dirty="0" err="1">
                <a:latin typeface="Abadi" panose="020B0604020104020204" pitchFamily="34" charset="0"/>
                <a:cs typeface="Arial Black" panose="020B0604020202020204" pitchFamily="34" charset="0"/>
              </a:rPr>
              <a:t>di</a:t>
            </a:r>
            <a:r>
              <a:rPr lang="en-US" sz="2800" b="1" dirty="0">
                <a:latin typeface="Abadi" panose="020B0604020104020204" pitchFamily="34" charset="0"/>
                <a:cs typeface="Arial Black" panose="020B0604020202020204" pitchFamily="34" charset="0"/>
              </a:rPr>
              <a:t> </a:t>
            </a:r>
            <a:r>
              <a:rPr lang="en-US" sz="2800" b="1" dirty="0" err="1">
                <a:latin typeface="Abadi" panose="020B0604020104020204" pitchFamily="34" charset="0"/>
                <a:cs typeface="Arial Black" panose="020B0604020202020204" pitchFamily="34" charset="0"/>
              </a:rPr>
              <a:t>Phulkari</a:t>
            </a:r>
            <a:r>
              <a:rPr lang="en-US" sz="2800" b="1" dirty="0">
                <a:latin typeface="Abadi" panose="020B0604020104020204" pitchFamily="34" charset="0"/>
                <a:cs typeface="Arial Black" panose="020B0604020202020204" pitchFamily="34" charset="0"/>
              </a:rPr>
              <a:t>’ </a:t>
            </a:r>
            <a:endParaRPr lang="en-US" sz="2800" dirty="0">
              <a:latin typeface="Abadi" panose="020B0604020104020204" pitchFamily="34" charset="0"/>
            </a:endParaRPr>
          </a:p>
        </p:txBody>
      </p:sp>
      <p:pic>
        <p:nvPicPr>
          <p:cNvPr id="7" name="Picture 6">
            <a:extLst>
              <a:ext uri="{FF2B5EF4-FFF2-40B4-BE49-F238E27FC236}">
                <a16:creationId xmlns:a16="http://schemas.microsoft.com/office/drawing/2014/main" xmlns="" id="{35348B64-6E91-F34B-B6F2-9D8E0B28C7B3}"/>
              </a:ext>
            </a:extLst>
          </p:cNvPr>
          <p:cNvPicPr>
            <a:picLocks noChangeAspect="1"/>
          </p:cNvPicPr>
          <p:nvPr/>
        </p:nvPicPr>
        <p:blipFill>
          <a:blip r:embed="rId2"/>
          <a:stretch>
            <a:fillRect/>
          </a:stretch>
        </p:blipFill>
        <p:spPr>
          <a:xfrm>
            <a:off x="2286000" y="3352800"/>
            <a:ext cx="8131969" cy="2895600"/>
          </a:xfrm>
          <a:prstGeom prst="rect">
            <a:avLst/>
          </a:prstGeom>
        </p:spPr>
      </p:pic>
    </p:spTree>
    <p:extLst>
      <p:ext uri="{BB962C8B-B14F-4D97-AF65-F5344CB8AC3E}">
        <p14:creationId xmlns:p14="http://schemas.microsoft.com/office/powerpoint/2010/main" xmlns="" val="201244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BC0FCEA-8573-F945-9BED-8AD11DBB4E68}"/>
              </a:ext>
            </a:extLst>
          </p:cNvPr>
          <p:cNvSpPr txBox="1"/>
          <p:nvPr/>
        </p:nvSpPr>
        <p:spPr>
          <a:xfrm>
            <a:off x="887015" y="797898"/>
            <a:ext cx="10417969" cy="1815882"/>
          </a:xfrm>
          <a:prstGeom prst="rect">
            <a:avLst/>
          </a:prstGeom>
          <a:noFill/>
        </p:spPr>
        <p:txBody>
          <a:bodyPr wrap="square">
            <a:spAutoFit/>
          </a:bodyPr>
          <a:lstStyle/>
          <a:p>
            <a:pPr algn="just"/>
            <a:r>
              <a:rPr lang="en-US" sz="2800" b="1">
                <a:latin typeface="Abadi" panose="020B0604020104020204" pitchFamily="34" charset="0"/>
              </a:rPr>
              <a:t>It was launched with the recitation of gurbani shabad by our own students. Under the banner college Giddha team was trained which performed at the college annual festival ‘Abhivyakti-2018’ and won the appreciation of all the spectators.</a:t>
            </a:r>
          </a:p>
        </p:txBody>
      </p:sp>
      <p:pic>
        <p:nvPicPr>
          <p:cNvPr id="2" name="Picture 2">
            <a:extLst>
              <a:ext uri="{FF2B5EF4-FFF2-40B4-BE49-F238E27FC236}">
                <a16:creationId xmlns:a16="http://schemas.microsoft.com/office/drawing/2014/main" xmlns="" id="{99399FEF-003B-8D49-AA7A-DEB6D3E2F2EF}"/>
              </a:ext>
            </a:extLst>
          </p:cNvPr>
          <p:cNvPicPr>
            <a:picLocks noChangeAspect="1"/>
          </p:cNvPicPr>
          <p:nvPr/>
        </p:nvPicPr>
        <p:blipFill>
          <a:blip r:embed="rId2"/>
          <a:stretch>
            <a:fillRect/>
          </a:stretch>
        </p:blipFill>
        <p:spPr>
          <a:xfrm>
            <a:off x="2667000" y="3048000"/>
            <a:ext cx="6953250" cy="3178968"/>
          </a:xfrm>
          <a:prstGeom prst="rect">
            <a:avLst/>
          </a:prstGeom>
        </p:spPr>
      </p:pic>
    </p:spTree>
    <p:extLst>
      <p:ext uri="{BB962C8B-B14F-4D97-AF65-F5344CB8AC3E}">
        <p14:creationId xmlns:p14="http://schemas.microsoft.com/office/powerpoint/2010/main" xmlns="" val="660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407C18-8E48-9D4B-9680-13DA83892EA9}"/>
              </a:ext>
            </a:extLst>
          </p:cNvPr>
          <p:cNvSpPr txBox="1"/>
          <p:nvPr/>
        </p:nvSpPr>
        <p:spPr>
          <a:xfrm>
            <a:off x="833438" y="777478"/>
            <a:ext cx="10084594" cy="1815882"/>
          </a:xfrm>
          <a:prstGeom prst="rect">
            <a:avLst/>
          </a:prstGeom>
          <a:noFill/>
        </p:spPr>
        <p:txBody>
          <a:bodyPr wrap="square">
            <a:spAutoFit/>
          </a:bodyPr>
          <a:lstStyle/>
          <a:p>
            <a:pPr algn="just"/>
            <a:r>
              <a:rPr lang="en-US" sz="2800" b="1">
                <a:latin typeface="Abadi" panose="020B0604020104020204" pitchFamily="34" charset="0"/>
                <a:cs typeface="Arial Black" panose="020B0604020202020204" pitchFamily="34" charset="0"/>
              </a:rPr>
              <a:t>A Punjabi play ‘</a:t>
            </a:r>
            <a:r>
              <a:rPr lang="en-US" sz="2800" b="1" u="sng">
                <a:latin typeface="Abadi" panose="020B0604020104020204" pitchFamily="34" charset="0"/>
                <a:cs typeface="Arial Black" panose="020B0604020202020204" pitchFamily="34" charset="0"/>
              </a:rPr>
              <a:t>Channo Bajigarni’ </a:t>
            </a:r>
            <a:r>
              <a:rPr lang="en-US" sz="2800" b="1">
                <a:latin typeface="Abadi" panose="020B0604020104020204" pitchFamily="34" charset="0"/>
                <a:cs typeface="Arial Black" panose="020B0604020202020204" pitchFamily="34" charset="0"/>
              </a:rPr>
              <a:t>written by famous playwright doctor  C.D. Sidhu and directed by Ravi Taneja was staged in the college theatre room dated 28</a:t>
            </a:r>
            <a:r>
              <a:rPr lang="en-US" sz="2800" b="1" baseline="30000">
                <a:latin typeface="Abadi" panose="020B0604020104020204" pitchFamily="34" charset="0"/>
                <a:cs typeface="Arial Black" panose="020B0604020202020204" pitchFamily="34" charset="0"/>
              </a:rPr>
              <a:t>th</a:t>
            </a:r>
            <a:r>
              <a:rPr lang="en-US" sz="2800" b="1">
                <a:latin typeface="Abadi" panose="020B0604020104020204" pitchFamily="34" charset="0"/>
                <a:cs typeface="Arial Black" panose="020B0604020202020204" pitchFamily="34" charset="0"/>
              </a:rPr>
              <a:t> March 2018 under the banner of our society.</a:t>
            </a:r>
            <a:endParaRPr lang="en-US" sz="2800" b="1">
              <a:latin typeface="Abadi" panose="020B0604020104020204" pitchFamily="34" charset="0"/>
            </a:endParaRPr>
          </a:p>
        </p:txBody>
      </p:sp>
      <p:pic>
        <p:nvPicPr>
          <p:cNvPr id="4" name="Picture 4">
            <a:extLst>
              <a:ext uri="{FF2B5EF4-FFF2-40B4-BE49-F238E27FC236}">
                <a16:creationId xmlns:a16="http://schemas.microsoft.com/office/drawing/2014/main" xmlns="" id="{614D9CE0-F45E-7949-8B88-774CB2077EDF}"/>
              </a:ext>
            </a:extLst>
          </p:cNvPr>
          <p:cNvPicPr>
            <a:picLocks noChangeAspect="1"/>
          </p:cNvPicPr>
          <p:nvPr/>
        </p:nvPicPr>
        <p:blipFill>
          <a:blip r:embed="rId2"/>
          <a:stretch>
            <a:fillRect/>
          </a:stretch>
        </p:blipFill>
        <p:spPr>
          <a:xfrm>
            <a:off x="2735461" y="2792194"/>
            <a:ext cx="6721078" cy="3288328"/>
          </a:xfrm>
          <a:prstGeom prst="rect">
            <a:avLst/>
          </a:prstGeom>
        </p:spPr>
      </p:pic>
    </p:spTree>
    <p:extLst>
      <p:ext uri="{BB962C8B-B14F-4D97-AF65-F5344CB8AC3E}">
        <p14:creationId xmlns:p14="http://schemas.microsoft.com/office/powerpoint/2010/main" xmlns="" val="399169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202F73-E78A-BA49-BE4C-78ECBAA2CFC4}"/>
              </a:ext>
            </a:extLst>
          </p:cNvPr>
          <p:cNvSpPr>
            <a:spLocks noGrp="1"/>
          </p:cNvSpPr>
          <p:nvPr>
            <p:ph type="title" idx="4294967295"/>
          </p:nvPr>
        </p:nvSpPr>
        <p:spPr>
          <a:xfrm>
            <a:off x="719137" y="392906"/>
            <a:ext cx="10753725" cy="2166940"/>
          </a:xfrm>
        </p:spPr>
        <p:txBody>
          <a:bodyPr>
            <a:normAutofit/>
          </a:bodyPr>
          <a:lstStyle/>
          <a:p>
            <a:pPr algn="just"/>
            <a:r>
              <a:rPr lang="en-US" sz="3600" dirty="0">
                <a:latin typeface="Abadi" panose="020B0604020104020204" pitchFamily="34" charset="0"/>
                <a:cs typeface="Arial Black" panose="020B0604020202020204" pitchFamily="34" charset="0"/>
              </a:rPr>
              <a:t>Department’s students </a:t>
            </a:r>
            <a:r>
              <a:rPr lang="en-US" sz="3600" dirty="0" err="1">
                <a:latin typeface="Abadi" panose="020B0604020104020204" pitchFamily="34" charset="0"/>
                <a:cs typeface="Arial Black" panose="020B0604020202020204" pitchFamily="34" charset="0"/>
              </a:rPr>
              <a:t>Ms.Tashi</a:t>
            </a:r>
            <a:r>
              <a:rPr lang="en-US" sz="3600" dirty="0">
                <a:latin typeface="Abadi" panose="020B0604020104020204" pitchFamily="34" charset="0"/>
                <a:cs typeface="Arial Black" panose="020B0604020202020204" pitchFamily="34" charset="0"/>
              </a:rPr>
              <a:t> Sharma and Ms. </a:t>
            </a:r>
            <a:r>
              <a:rPr lang="en-US" sz="3600" dirty="0" err="1">
                <a:latin typeface="Abadi" panose="020B0604020104020204" pitchFamily="34" charset="0"/>
                <a:cs typeface="Arial Black" panose="020B0604020202020204" pitchFamily="34" charset="0"/>
              </a:rPr>
              <a:t>Bhavna</a:t>
            </a:r>
            <a:r>
              <a:rPr lang="en-US" sz="3600" dirty="0">
                <a:latin typeface="Abadi" panose="020B0604020104020204" pitchFamily="34" charset="0"/>
                <a:cs typeface="Arial Black" panose="020B0604020202020204" pitchFamily="34" charset="0"/>
              </a:rPr>
              <a:t> </a:t>
            </a:r>
            <a:r>
              <a:rPr lang="en-US" sz="3600" dirty="0" err="1">
                <a:latin typeface="Abadi" panose="020B0604020104020204" pitchFamily="34" charset="0"/>
                <a:cs typeface="Arial Black" panose="020B0604020202020204" pitchFamily="34" charset="0"/>
              </a:rPr>
              <a:t>Arora</a:t>
            </a:r>
            <a:r>
              <a:rPr lang="en-US" sz="3600" dirty="0">
                <a:latin typeface="Abadi" panose="020B0604020104020204" pitchFamily="34" charset="0"/>
                <a:cs typeface="Arial Black" panose="020B0604020202020204" pitchFamily="34" charset="0"/>
              </a:rPr>
              <a:t> got special prize in folk singing </a:t>
            </a:r>
            <a:r>
              <a:rPr lang="en-US" sz="3600" dirty="0" smtClean="0">
                <a:latin typeface="Abadi" panose="020B0604020104020204" pitchFamily="34" charset="0"/>
                <a:cs typeface="Arial Black" panose="020B0604020202020204" pitchFamily="34" charset="0"/>
              </a:rPr>
              <a:t>at </a:t>
            </a:r>
            <a:r>
              <a:rPr lang="en-US" sz="3600" dirty="0" err="1" smtClean="0">
                <a:latin typeface="Abadi" panose="020B0604020104020204" pitchFamily="34" charset="0"/>
                <a:cs typeface="Arial Black" panose="020B0604020202020204" pitchFamily="34" charset="0"/>
              </a:rPr>
              <a:t>Shri</a:t>
            </a:r>
            <a:r>
              <a:rPr lang="en-US" sz="3600" dirty="0" smtClean="0">
                <a:latin typeface="Abadi" panose="020B0604020104020204" pitchFamily="34" charset="0"/>
                <a:cs typeface="Arial Black" panose="020B0604020202020204" pitchFamily="34" charset="0"/>
              </a:rPr>
              <a:t> Guru 	Nanak Dev </a:t>
            </a:r>
            <a:r>
              <a:rPr lang="en-US" sz="3600" dirty="0" err="1" smtClean="0">
                <a:latin typeface="Abadi" panose="020B0604020104020204" pitchFamily="34" charset="0"/>
                <a:cs typeface="Arial Black" panose="020B0604020202020204" pitchFamily="34" charset="0"/>
              </a:rPr>
              <a:t>khalsa</a:t>
            </a:r>
            <a:r>
              <a:rPr lang="en-US" sz="3600" dirty="0" smtClean="0">
                <a:latin typeface="Abadi" panose="020B0604020104020204" pitchFamily="34" charset="0"/>
                <a:cs typeface="Arial Black" panose="020B0604020202020204" pitchFamily="34" charset="0"/>
              </a:rPr>
              <a:t> college, Delhi.</a:t>
            </a:r>
            <a:endParaRPr lang="en-US" sz="3600" dirty="0">
              <a:latin typeface="Abadi" panose="020B0604020104020204" pitchFamily="34" charset="0"/>
              <a:cs typeface="Arial Black" panose="020B0604020202020204" pitchFamily="34" charset="0"/>
            </a:endParaRPr>
          </a:p>
        </p:txBody>
      </p:sp>
      <p:pic>
        <p:nvPicPr>
          <p:cNvPr id="4" name="Picture 4">
            <a:extLst>
              <a:ext uri="{FF2B5EF4-FFF2-40B4-BE49-F238E27FC236}">
                <a16:creationId xmlns:a16="http://schemas.microsoft.com/office/drawing/2014/main" xmlns="" id="{4036637A-4CFA-EB43-9F3D-06A08F4E85E1}"/>
              </a:ext>
            </a:extLst>
          </p:cNvPr>
          <p:cNvPicPr>
            <a:picLocks noChangeAspect="1"/>
          </p:cNvPicPr>
          <p:nvPr/>
        </p:nvPicPr>
        <p:blipFill>
          <a:blip r:embed="rId2"/>
          <a:stretch>
            <a:fillRect/>
          </a:stretch>
        </p:blipFill>
        <p:spPr>
          <a:xfrm>
            <a:off x="2352585" y="2559846"/>
            <a:ext cx="7224889" cy="3536156"/>
          </a:xfrm>
          <a:prstGeom prst="rect">
            <a:avLst/>
          </a:prstGeom>
        </p:spPr>
      </p:pic>
    </p:spTree>
    <p:extLst>
      <p:ext uri="{BB962C8B-B14F-4D97-AF65-F5344CB8AC3E}">
        <p14:creationId xmlns:p14="http://schemas.microsoft.com/office/powerpoint/2010/main" xmlns="" val="265805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418E128-77FA-AE45-88F9-0ADA975772FD}"/>
              </a:ext>
            </a:extLst>
          </p:cNvPr>
          <p:cNvSpPr txBox="1"/>
          <p:nvPr/>
        </p:nvSpPr>
        <p:spPr>
          <a:xfrm>
            <a:off x="1083468" y="904874"/>
            <a:ext cx="10548937" cy="1938992"/>
          </a:xfrm>
          <a:prstGeom prst="rect">
            <a:avLst/>
          </a:prstGeom>
          <a:noFill/>
        </p:spPr>
        <p:txBody>
          <a:bodyPr wrap="square">
            <a:spAutoFit/>
          </a:bodyPr>
          <a:lstStyle/>
          <a:p>
            <a:pPr algn="just"/>
            <a:r>
              <a:rPr lang="en-US" sz="4000" b="1">
                <a:latin typeface="Abadi" panose="020B0604020104020204" pitchFamily="34" charset="0"/>
              </a:rPr>
              <a:t>In the year 2019, Ms. Priyanka and Ms. Khushvinder Kaur got 1</a:t>
            </a:r>
            <a:r>
              <a:rPr lang="en-US" sz="4000" b="1" baseline="30000">
                <a:latin typeface="Abadi" panose="020B0604020104020204" pitchFamily="34" charset="0"/>
              </a:rPr>
              <a:t>st</a:t>
            </a:r>
            <a:r>
              <a:rPr lang="en-US" sz="4000" b="1">
                <a:latin typeface="Abadi" panose="020B0604020104020204" pitchFamily="34" charset="0"/>
              </a:rPr>
              <a:t> prize in Folk dance competition .</a:t>
            </a:r>
          </a:p>
        </p:txBody>
      </p:sp>
      <p:pic>
        <p:nvPicPr>
          <p:cNvPr id="4" name="Picture 4">
            <a:extLst>
              <a:ext uri="{FF2B5EF4-FFF2-40B4-BE49-F238E27FC236}">
                <a16:creationId xmlns:a16="http://schemas.microsoft.com/office/drawing/2014/main" xmlns="" id="{B1243C9A-5095-724E-B713-948DB2922CEC}"/>
              </a:ext>
            </a:extLst>
          </p:cNvPr>
          <p:cNvPicPr>
            <a:picLocks noChangeAspect="1"/>
          </p:cNvPicPr>
          <p:nvPr/>
        </p:nvPicPr>
        <p:blipFill>
          <a:blip r:embed="rId2"/>
          <a:stretch>
            <a:fillRect/>
          </a:stretch>
        </p:blipFill>
        <p:spPr>
          <a:xfrm>
            <a:off x="2625326" y="2895600"/>
            <a:ext cx="7465219" cy="3352800"/>
          </a:xfrm>
          <a:prstGeom prst="rect">
            <a:avLst/>
          </a:prstGeom>
        </p:spPr>
      </p:pic>
    </p:spTree>
    <p:extLst>
      <p:ext uri="{BB962C8B-B14F-4D97-AF65-F5344CB8AC3E}">
        <p14:creationId xmlns:p14="http://schemas.microsoft.com/office/powerpoint/2010/main" xmlns="" val="11870063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36</TotalTime>
  <Words>800</Words>
  <Application>Microsoft Office PowerPoint</Application>
  <PresentationFormat>Custom</PresentationFormat>
  <Paragraphs>40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Kudiyan di Phulkari Society  Bharati college </vt:lpstr>
      <vt:lpstr>Teacher In charge </vt:lpstr>
      <vt:lpstr>Kudiyan Di Phulkari </vt:lpstr>
      <vt:lpstr>Slide 4</vt:lpstr>
      <vt:lpstr>Slide 5</vt:lpstr>
      <vt:lpstr>Slide 6</vt:lpstr>
      <vt:lpstr>Slide 7</vt:lpstr>
      <vt:lpstr>Department’s students Ms.Tashi Sharma and Ms. Bhavna Arora got special prize in folk singing at Shri Guru  Nanak Dev khalsa college, Delhi.</vt:lpstr>
      <vt:lpstr>Slide 9</vt:lpstr>
      <vt:lpstr>Slide 10</vt:lpstr>
      <vt:lpstr>Slide 11</vt:lpstr>
      <vt:lpstr>  </vt:lpstr>
      <vt:lpstr>On 23rd April,2019 department of Punjabi Organized as special program for counseling of students.The experts namely Dr. Harmeet Singh ,Prof.Rawali  singh, Dr.Prithvi RajThapper, Shri. Sukhwinder Singh guided the students to avail the opportunities in private/service sector which includes media translations interpretations culture and the event management. The students enthusiastically made queries for the courses to be opted in higher education.This was very fruitful program in which students not only from Punjabi subjects but from other facilities took part.</vt:lpstr>
      <vt:lpstr>Slide 14</vt:lpstr>
      <vt:lpstr>Slide 15</vt:lpstr>
      <vt:lpstr>Slide 16</vt:lpstr>
      <vt:lpstr>Slide 17</vt:lpstr>
      <vt:lpstr>Slide 18</vt:lpstr>
      <vt:lpstr>Slide 19</vt:lpstr>
      <vt:lpstr>Slide 20</vt:lpstr>
      <vt:lpstr>Slide 21</vt:lpstr>
      <vt:lpstr>Slide 22</vt:lpstr>
      <vt:lpstr>Thanking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dvsneha9112@gmail.com</dc:creator>
  <cp:lastModifiedBy>SHALU KAUR</cp:lastModifiedBy>
  <cp:revision>71</cp:revision>
  <dcterms:created xsi:type="dcterms:W3CDTF">2021-11-18T12:23:01Z</dcterms:created>
  <dcterms:modified xsi:type="dcterms:W3CDTF">2022-03-20T03:29:21Z</dcterms:modified>
</cp:coreProperties>
</file>