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6938" y="2339500"/>
            <a:ext cx="3938523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71010" y="9269244"/>
            <a:ext cx="23177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95"/>
              </a:spcBef>
            </a:pPr>
            <a:r>
              <a:rPr dirty="0"/>
              <a:t>DASTAAN</a:t>
            </a: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2200" spc="-5"/>
              <a:t>The Film</a:t>
            </a:r>
            <a:r>
              <a:rPr dirty="0" sz="2200"/>
              <a:t> </a:t>
            </a:r>
            <a:r>
              <a:rPr dirty="0" sz="2200" spc="-5"/>
              <a:t>and</a:t>
            </a:r>
            <a:r>
              <a:rPr dirty="0" sz="2200" spc="5"/>
              <a:t> </a:t>
            </a:r>
            <a:r>
              <a:rPr dirty="0" sz="2200" spc="-5"/>
              <a:t>Photography</a:t>
            </a:r>
            <a:r>
              <a:rPr dirty="0" sz="2200"/>
              <a:t> </a:t>
            </a:r>
            <a:r>
              <a:rPr dirty="0" sz="2200" spc="-5"/>
              <a:t>Society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147186" y="3538854"/>
            <a:ext cx="1480820" cy="63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0540" marR="5080" indent="-498475">
              <a:lnSpc>
                <a:spcPct val="1106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YEAR</a:t>
            </a:r>
            <a:r>
              <a:rPr dirty="0" sz="1800" spc="-10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REPORT </a:t>
            </a:r>
            <a:r>
              <a:rPr dirty="0" sz="1800" spc="-434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2024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075" y="4744211"/>
            <a:ext cx="3515995" cy="27680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307" y="3497257"/>
            <a:ext cx="4886708" cy="2519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25880" y="3388233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 h="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8"/>
            <a:ext cx="5960745" cy="77952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MÉLANGE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COVERAGE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BY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DASTAAN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17th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19th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Redstockings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organized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annual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“Mélange”, from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17th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19th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2023. This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three-day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Literary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witnessed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close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between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Redstockings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literary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society,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skillful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blend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pictures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videos. This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report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delves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methodology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employed </a:t>
            </a:r>
            <a:r>
              <a:rPr dirty="0" sz="1400">
                <a:latin typeface="Times New Roman"/>
                <a:cs typeface="Times New Roman"/>
              </a:rPr>
              <a:t>by the </a:t>
            </a:r>
            <a:r>
              <a:rPr dirty="0" sz="1400" spc="-5">
                <a:latin typeface="Times New Roman"/>
                <a:cs typeface="Times New Roman"/>
              </a:rPr>
              <a:t>photography team, highlighting their efforts </a:t>
            </a:r>
            <a:r>
              <a:rPr dirty="0" sz="1400">
                <a:latin typeface="Times New Roman"/>
                <a:cs typeface="Times New Roman"/>
              </a:rPr>
              <a:t>to encapsulate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range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10">
                <a:latin typeface="Times New Roman"/>
                <a:cs typeface="Times New Roman"/>
              </a:rPr>
              <a:t>activities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unfolded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during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engaging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fest.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Methodology:</a:t>
            </a:r>
            <a:endParaRPr sz="1400">
              <a:latin typeface="Times New Roman"/>
              <a:cs typeface="Times New Roman"/>
            </a:endParaRPr>
          </a:p>
          <a:p>
            <a:pPr marL="12700" marR="28448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meticulously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planned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executed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coverage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strategy, ensuring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unnoticed.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Armed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cameras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equipment,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strategically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positioned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themselves</a:t>
            </a:r>
            <a:r>
              <a:rPr dirty="0" sz="1400">
                <a:latin typeface="Times New Roman"/>
                <a:cs typeface="Times New Roman"/>
              </a:rPr>
              <a:t> 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</a:t>
            </a:r>
            <a:endParaRPr sz="1400">
              <a:latin typeface="Times New Roman"/>
              <a:cs typeface="Times New Roman"/>
            </a:endParaRPr>
          </a:p>
          <a:p>
            <a:pPr marL="12700" marR="36830">
              <a:lnSpc>
                <a:spcPct val="1102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key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moments,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ranging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quizzes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debate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poetry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slams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dramatic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performances.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adopted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multi-pronged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approach,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employing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styles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suit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nature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events.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Moreover,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wide-angle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close-up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variety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Video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Recording:</a:t>
            </a:r>
            <a:endParaRPr sz="1400">
              <a:latin typeface="Times New Roman"/>
              <a:cs typeface="Times New Roman"/>
            </a:endParaRPr>
          </a:p>
          <a:p>
            <a:pPr algn="just" marL="12700" marR="169545">
              <a:lnSpc>
                <a:spcPct val="1100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addition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photography,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Photography </a:t>
            </a:r>
            <a:r>
              <a:rPr dirty="0" sz="1400">
                <a:latin typeface="Times New Roman"/>
                <a:cs typeface="Times New Roman"/>
              </a:rPr>
              <a:t>Society </a:t>
            </a:r>
            <a:r>
              <a:rPr dirty="0" sz="1400" spc="-5">
                <a:latin typeface="Times New Roman"/>
                <a:cs typeface="Times New Roman"/>
              </a:rPr>
              <a:t>excelled in recording </a:t>
            </a:r>
            <a:r>
              <a:rPr dirty="0" sz="1400" spc="5">
                <a:latin typeface="Times New Roman"/>
                <a:cs typeface="Times New Roman"/>
              </a:rPr>
              <a:t>high- 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quality </a:t>
            </a:r>
            <a:r>
              <a:rPr dirty="0" sz="1400">
                <a:latin typeface="Times New Roman"/>
                <a:cs typeface="Times New Roman"/>
              </a:rPr>
              <a:t>videos of </a:t>
            </a:r>
            <a:r>
              <a:rPr dirty="0" sz="1400" spc="-5">
                <a:latin typeface="Times New Roman"/>
                <a:cs typeface="Times New Roman"/>
              </a:rPr>
              <a:t>the events. Equipped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video cameras,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team </a:t>
            </a:r>
            <a:r>
              <a:rPr dirty="0" sz="1400">
                <a:latin typeface="Times New Roman"/>
                <a:cs typeface="Times New Roman"/>
              </a:rPr>
              <a:t>ensured </a:t>
            </a:r>
            <a:r>
              <a:rPr dirty="0" sz="1400" spc="-5">
                <a:latin typeface="Times New Roman"/>
                <a:cs typeface="Times New Roman"/>
              </a:rPr>
              <a:t>that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could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relive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festival's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highlights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dynamic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video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content.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Coordination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Society:</a:t>
            </a:r>
            <a:endParaRPr sz="1400">
              <a:latin typeface="Times New Roman"/>
              <a:cs typeface="Times New Roman"/>
            </a:endParaRPr>
          </a:p>
          <a:p>
            <a:pPr marL="12700" marR="19558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Close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between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pivotal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coverage.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fostered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530225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seamless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integration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storytelling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overarching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literary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4463"/>
            <a:ext cx="5951855" cy="214122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-5">
                <a:latin typeface="Times New Roman"/>
                <a:cs typeface="Times New Roman"/>
              </a:rPr>
              <a:t>Conclusion: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Dastaan's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coverage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three-day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>
                <a:latin typeface="Times New Roman"/>
                <a:cs typeface="Times New Roman"/>
              </a:rPr>
              <a:t> Society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stands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testament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1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dedication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proficiency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vibrancy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intellectual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gathering.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thoughtful combination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photography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videography, </a:t>
            </a:r>
            <a:r>
              <a:rPr dirty="0" sz="1400">
                <a:latin typeface="Times New Roman"/>
                <a:cs typeface="Times New Roman"/>
              </a:rPr>
              <a:t>the team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successfully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crafted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visual</a:t>
            </a:r>
            <a:r>
              <a:rPr dirty="0" sz="1400" spc="-5">
                <a:latin typeface="Times New Roman"/>
                <a:cs typeface="Times New Roman"/>
              </a:rPr>
              <a:t> narrative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 not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documented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events 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conveyed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energy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fest.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commitment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excellence </a:t>
            </a:r>
            <a:r>
              <a:rPr dirty="0" sz="1400">
                <a:latin typeface="Times New Roman"/>
                <a:cs typeface="Times New Roman"/>
              </a:rPr>
              <a:t> has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undoubtedly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enriched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participants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those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missed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event,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leaving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lasting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impression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collective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Literary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14575" y="3031235"/>
            <a:ext cx="3133725" cy="5566410"/>
            <a:chOff x="2314575" y="3031235"/>
            <a:chExt cx="3133725" cy="5566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575" y="3031235"/>
              <a:ext cx="3133725" cy="20871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0913" y="5157215"/>
              <a:ext cx="2292350" cy="3440303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7"/>
            <a:ext cx="13557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Attendance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275" y="1385316"/>
            <a:ext cx="3364865" cy="2429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3239" y="4088891"/>
            <a:ext cx="3185287" cy="22503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6605054"/>
            <a:ext cx="3390773" cy="21875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04" y="888238"/>
            <a:ext cx="6018530" cy="6148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366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CERTIFICATION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CEREMONY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12</a:t>
            </a:r>
            <a:r>
              <a:rPr dirty="0" baseline="30864" sz="1350">
                <a:latin typeface="Times New Roman"/>
                <a:cs typeface="Times New Roman"/>
              </a:rPr>
              <a:t>th</a:t>
            </a:r>
            <a:r>
              <a:rPr dirty="0" baseline="30864" sz="1350" spc="172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76200" marR="335915">
              <a:lnSpc>
                <a:spcPct val="110400"/>
              </a:lnSpc>
            </a:pPr>
            <a:r>
              <a:rPr dirty="0" sz="1400" spc="-5">
                <a:latin typeface="Times New Roman"/>
                <a:cs typeface="Times New Roman"/>
              </a:rPr>
              <a:t>Dastaan,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organized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memorable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Certification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Ceremony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12th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acknowledge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contributions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efforts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throughout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year.</a:t>
            </a:r>
            <a:endParaRPr sz="1400">
              <a:latin typeface="Times New Roman"/>
              <a:cs typeface="Times New Roman"/>
            </a:endParaRPr>
          </a:p>
          <a:p>
            <a:pPr marL="76200" marR="28511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ceremony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commenced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heartwarming </a:t>
            </a:r>
            <a:r>
              <a:rPr dirty="0" sz="1400">
                <a:latin typeface="Times New Roman"/>
                <a:cs typeface="Times New Roman"/>
              </a:rPr>
              <a:t>video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compilation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showcasing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cherished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memories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achievements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throughout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2023.</a:t>
            </a:r>
            <a:endParaRPr sz="1400">
              <a:latin typeface="Times New Roman"/>
              <a:cs typeface="Times New Roman"/>
            </a:endParaRPr>
          </a:p>
          <a:p>
            <a:pPr marL="76200" marR="253365">
              <a:lnSpc>
                <a:spcPct val="110100"/>
              </a:lnSpc>
              <a:spcBef>
                <a:spcPts val="1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video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included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first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walk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Chandni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Chowk,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first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IWD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photoshoot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screenings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hosted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premises.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Khushee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Chaudhary,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esteemed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convener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graciously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presented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certificates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appreciation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dedicated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recognition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hard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commitment.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member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applauded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unique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contributions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76200" marR="51435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Following the certificate distribution, the ceremony transitioned into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lively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atmosphere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entertaining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games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dumb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charades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musical </a:t>
            </a:r>
            <a:r>
              <a:rPr dirty="0" sz="1400">
                <a:latin typeface="Times New Roman"/>
                <a:cs typeface="Times New Roman"/>
              </a:rPr>
              <a:t> chairs.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continued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joyous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cake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cutting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ceremony,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symbolizing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sweet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moments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achieved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enthusiastically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dancing,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further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adding</a:t>
            </a:r>
            <a:r>
              <a:rPr dirty="0" sz="1400">
                <a:latin typeface="Times New Roman"/>
                <a:cs typeface="Times New Roman"/>
              </a:rPr>
              <a:t> to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celebratory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mood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event.</a:t>
            </a:r>
            <a:endParaRPr sz="1400">
              <a:latin typeface="Times New Roman"/>
              <a:cs typeface="Times New Roman"/>
            </a:endParaRPr>
          </a:p>
          <a:p>
            <a:pPr marL="76200" marR="17780">
              <a:lnSpc>
                <a:spcPct val="110000"/>
              </a:lnSpc>
            </a:pPr>
            <a:r>
              <a:rPr dirty="0" sz="1400">
                <a:latin typeface="Times New Roman"/>
                <a:cs typeface="Times New Roman"/>
              </a:rPr>
              <a:t>Hence,</a:t>
            </a:r>
            <a:r>
              <a:rPr dirty="0" sz="1400" spc="-5">
                <a:latin typeface="Times New Roman"/>
                <a:cs typeface="Times New Roman"/>
              </a:rPr>
              <a:t> Dastaan's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certificate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ceremony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joyful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creativity.</a:t>
            </a:r>
            <a:r>
              <a:rPr dirty="0" sz="1400">
                <a:latin typeface="Times New Roman"/>
                <a:cs typeface="Times New Roman"/>
              </a:rPr>
              <a:t> It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honored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contributions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highlighted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spirit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76200" marR="554990">
              <a:lnSpc>
                <a:spcPct val="110000"/>
              </a:lnSpc>
              <a:spcBef>
                <a:spcPts val="15"/>
              </a:spcBef>
            </a:pPr>
            <a:r>
              <a:rPr dirty="0" sz="1400" spc="-5">
                <a:latin typeface="Times New Roman"/>
                <a:cs typeface="Times New Roman"/>
              </a:rPr>
              <a:t>society.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Here's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memorable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moments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ahead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shared journey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storytelling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50" y="914400"/>
            <a:ext cx="2194179" cy="21520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3459" y="925830"/>
            <a:ext cx="2854960" cy="21412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804" y="888238"/>
            <a:ext cx="6042660" cy="8063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810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FRESHER’S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</a:t>
            </a:r>
            <a:r>
              <a:rPr dirty="0" baseline="30864" sz="1350">
                <a:latin typeface="Times New Roman"/>
                <a:cs typeface="Times New Roman"/>
              </a:rPr>
              <a:t>st</a:t>
            </a:r>
            <a:r>
              <a:rPr dirty="0" baseline="30864" sz="1350" spc="172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November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8900" marR="116205">
              <a:lnSpc>
                <a:spcPct val="1103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much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anticipated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college </a:t>
            </a:r>
            <a:r>
              <a:rPr dirty="0" sz="1400" spc="-5">
                <a:latin typeface="Times New Roman"/>
                <a:cs typeface="Times New Roman"/>
              </a:rPr>
              <a:t>festival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first-year </a:t>
            </a:r>
            <a:r>
              <a:rPr dirty="0" sz="1400" spc="-5">
                <a:latin typeface="Times New Roman"/>
                <a:cs typeface="Times New Roman"/>
              </a:rPr>
              <a:t>students,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"Parambhotsav"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took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November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topic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"Cultural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Bridging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Gaps,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Breaking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Barriers"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brilliant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display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cultural expression. The Photography </a:t>
            </a:r>
            <a:r>
              <a:rPr dirty="0" sz="1400">
                <a:latin typeface="Times New Roman"/>
                <a:cs typeface="Times New Roman"/>
              </a:rPr>
              <a:t>club of </a:t>
            </a:r>
            <a:r>
              <a:rPr dirty="0" sz="1400" spc="-5">
                <a:latin typeface="Times New Roman"/>
                <a:cs typeface="Times New Roman"/>
              </a:rPr>
              <a:t>Bharati </a:t>
            </a:r>
            <a:r>
              <a:rPr dirty="0" sz="1400">
                <a:latin typeface="Times New Roman"/>
                <a:cs typeface="Times New Roman"/>
              </a:rPr>
              <a:t>College, </a:t>
            </a:r>
            <a:r>
              <a:rPr dirty="0" sz="1400" spc="-5">
                <a:latin typeface="Times New Roman"/>
                <a:cs typeface="Times New Roman"/>
              </a:rPr>
              <a:t>Dastaan,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storytellers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behind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lens, captured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occasion,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emphasising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students'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mesmerising demonstration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togetherness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variety </a:t>
            </a:r>
            <a:r>
              <a:rPr dirty="0" sz="1400">
                <a:latin typeface="Times New Roman"/>
                <a:cs typeface="Times New Roman"/>
              </a:rPr>
              <a:t>via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>
                <a:latin typeface="Times New Roman"/>
                <a:cs typeface="Times New Roman"/>
              </a:rPr>
              <a:t>culture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diversity.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8900" marR="96520">
              <a:lnSpc>
                <a:spcPct val="1102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competitors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adorning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stage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rainbow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attire,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Pageant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emerged</a:t>
            </a:r>
            <a:r>
              <a:rPr dirty="0" sz="1400">
                <a:latin typeface="Times New Roman"/>
                <a:cs typeface="Times New Roman"/>
              </a:rPr>
              <a:t> 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symphony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customs.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participants'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pride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ancestry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the overall beauty </a:t>
            </a:r>
            <a:r>
              <a:rPr dirty="0" sz="1400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resulted </a:t>
            </a:r>
            <a:r>
              <a:rPr dirty="0" sz="1400">
                <a:latin typeface="Times New Roman"/>
                <a:cs typeface="Times New Roman"/>
              </a:rPr>
              <a:t>from the </a:t>
            </a:r>
            <a:r>
              <a:rPr dirty="0" sz="1400" spc="-5">
                <a:latin typeface="Times New Roman"/>
                <a:cs typeface="Times New Roman"/>
              </a:rPr>
              <a:t>tasteful blending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many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styles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Dastaan's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focused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subtle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differences.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resulting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pictures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concept 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the event, highlighting the harmony </a:t>
            </a:r>
            <a:r>
              <a:rPr dirty="0" sz="1400">
                <a:latin typeface="Times New Roman"/>
                <a:cs typeface="Times New Roman"/>
              </a:rPr>
              <a:t>found in </a:t>
            </a:r>
            <a:r>
              <a:rPr dirty="0" sz="1400" spc="-10">
                <a:latin typeface="Times New Roman"/>
                <a:cs typeface="Times New Roman"/>
              </a:rPr>
              <a:t>each </a:t>
            </a:r>
            <a:r>
              <a:rPr dirty="0" sz="1400" spc="-5">
                <a:latin typeface="Times New Roman"/>
                <a:cs typeface="Times New Roman"/>
              </a:rPr>
              <a:t>traditional ensemble's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uniqueness.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clothing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freshmen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represented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ethnic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heritage.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exuberant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movements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Fashion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Club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Elantre,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expertly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frozen 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Dastaan's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lenses,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preserving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elaborate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details,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vibrant colours,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rich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textures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1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attire.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topic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portrayed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seamless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manner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which </a:t>
            </a:r>
            <a:r>
              <a:rPr dirty="0" sz="1400" spc="-5">
                <a:latin typeface="Times New Roman"/>
                <a:cs typeface="Times New Roman"/>
              </a:rPr>
              <a:t> celebrated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distinct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ethnic heritage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 </a:t>
            </a:r>
            <a:r>
              <a:rPr dirty="0" sz="1400">
                <a:latin typeface="Times New Roman"/>
                <a:cs typeface="Times New Roman"/>
              </a:rPr>
              <a:t>each</a:t>
            </a:r>
            <a:r>
              <a:rPr dirty="0" sz="1400" spc="-5">
                <a:latin typeface="Times New Roman"/>
                <a:cs typeface="Times New Roman"/>
              </a:rPr>
              <a:t> participant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brought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runway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symbolised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unification.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more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zest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5">
                <a:latin typeface="Times New Roman"/>
                <a:cs typeface="Times New Roman"/>
              </a:rPr>
              <a:t> students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celebrated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student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body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by 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taking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stunning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assortment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costumes.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17780">
              <a:lnSpc>
                <a:spcPct val="110100"/>
              </a:lnSpc>
            </a:pP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skillful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documentation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these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performances,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created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emphasised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beauty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unity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found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appreciation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 cultures </a:t>
            </a:r>
            <a:r>
              <a:rPr dirty="0" sz="1400">
                <a:latin typeface="Times New Roman"/>
                <a:cs typeface="Times New Roman"/>
              </a:rPr>
              <a:t>by everyone </a:t>
            </a:r>
            <a:r>
              <a:rPr dirty="0" sz="1400" spc="-5">
                <a:latin typeface="Times New Roman"/>
                <a:cs typeface="Times New Roman"/>
              </a:rPr>
              <a:t>involved. The cultural resonance of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festival was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further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enhanced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Tabla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musical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 </a:t>
            </a:r>
            <a:r>
              <a:rPr dirty="0" sz="1400" spc="-5">
                <a:latin typeface="Times New Roman"/>
                <a:cs typeface="Times New Roman"/>
              </a:rPr>
              <a:t> complemented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rhythmic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beats,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diversity.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addition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musical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prowess,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cameras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striking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spectacle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4463"/>
            <a:ext cx="5958205" cy="2846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950">
              <a:lnSpc>
                <a:spcPct val="1101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proudly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dressed 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attire,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overall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harmony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variety.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carefully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curated</a:t>
            </a:r>
            <a:r>
              <a:rPr dirty="0" sz="1400" spc="-5">
                <a:latin typeface="Times New Roman"/>
                <a:cs typeface="Times New Roman"/>
              </a:rPr>
              <a:t> photo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collection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reflected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first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class's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diversity,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talent,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joy through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journey.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using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cameras,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developed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storytellers,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assembling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surely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treasured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short,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Parambhotsav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 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immortalised;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more </a:t>
            </a:r>
            <a:r>
              <a:rPr dirty="0" sz="1400" spc="-5">
                <a:latin typeface="Times New Roman"/>
                <a:cs typeface="Times New Roman"/>
              </a:rPr>
              <a:t> than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just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occasion.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commitment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perfection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skillful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turned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infrequent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moments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priceless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recollections,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freshmen's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introduction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life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just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occasion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sight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see</a:t>
            </a:r>
            <a:r>
              <a:rPr dirty="0" sz="1400" spc="-5">
                <a:latin typeface="Times New Roman"/>
                <a:cs typeface="Times New Roman"/>
              </a:rPr>
              <a:t>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cherish.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820" y="4038600"/>
            <a:ext cx="3778884" cy="25172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864990"/>
            <a:ext cx="13557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Attendance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275" y="914400"/>
            <a:ext cx="4129404" cy="27512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250" y="4309871"/>
            <a:ext cx="4531360" cy="389356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072641"/>
            <a:ext cx="5898515" cy="7392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731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KUDIYAN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DI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PHULKARI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030979">
              <a:lnSpc>
                <a:spcPct val="11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Date: December </a:t>
            </a:r>
            <a:r>
              <a:rPr dirty="0" sz="1400">
                <a:latin typeface="Times New Roman"/>
                <a:cs typeface="Times New Roman"/>
              </a:rPr>
              <a:t>29, </a:t>
            </a:r>
            <a:r>
              <a:rPr dirty="0" sz="1400" spc="-5">
                <a:latin typeface="Times New Roman"/>
                <a:cs typeface="Times New Roman"/>
              </a:rPr>
              <a:t>2023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Event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Coverage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68275">
              <a:lnSpc>
                <a:spcPct val="1103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December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29, </a:t>
            </a:r>
            <a:r>
              <a:rPr dirty="0" sz="1400" spc="-5">
                <a:latin typeface="Times New Roman"/>
                <a:cs typeface="Times New Roman"/>
              </a:rPr>
              <a:t>2023,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College's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Punjabi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department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organised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lively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honor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Nanak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Ji's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Gurupurab.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spiritual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importance,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activities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paying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homage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Nanak </a:t>
            </a:r>
            <a:r>
              <a:rPr dirty="0" sz="1400" spc="-10">
                <a:latin typeface="Times New Roman"/>
                <a:cs typeface="Times New Roman"/>
              </a:rPr>
              <a:t>Dev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Ji's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teachings.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Professor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Beant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Kaur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Sri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Nanak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insightful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lecture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"Guru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Nanak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Bani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Narivaadi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Chetna,"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delving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Guru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Nanak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Ji's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profound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teachings.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discourse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shed light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humanitarian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values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advocated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Nanak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Ji.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group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talented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girls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presented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soulful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Shabad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Kirtan, showcasing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devotion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musical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talents. Their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beautiful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singing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resonated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Sikh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spiritual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1590">
              <a:lnSpc>
                <a:spcPct val="1101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ended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Langar,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symbolizing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community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equality, principles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dear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Nanak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Dastaan, 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team, </a:t>
            </a:r>
            <a:r>
              <a:rPr dirty="0" sz="1400">
                <a:latin typeface="Times New Roman"/>
                <a:cs typeface="Times New Roman"/>
              </a:rPr>
              <a:t>captured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preserving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heritage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memorable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moments.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emotions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during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lecture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joyful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atmosphere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Shabad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Kirtan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heartwarming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scenes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Langar,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ensured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complete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coverage.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32410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powerful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reminder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Nanak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Dev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Ji's timeless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teachings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principles.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meaningful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discussions,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soulful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music,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 shared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meals,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brought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enrichment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participants.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39725">
              <a:lnSpc>
                <a:spcPct val="110700"/>
              </a:lnSpc>
            </a:pPr>
            <a:r>
              <a:rPr dirty="0" sz="1400" spc="-5">
                <a:latin typeface="Times New Roman"/>
                <a:cs typeface="Times New Roman"/>
              </a:rPr>
              <a:t>Dastaan's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careful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documentation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captures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special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occasion,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preserving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significance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future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generations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504" y="914400"/>
            <a:ext cx="2485390" cy="29938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0300" y="4032311"/>
            <a:ext cx="2971673" cy="283724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876046"/>
            <a:ext cx="12890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Con</a:t>
            </a:r>
            <a:r>
              <a:rPr dirty="0" sz="2800"/>
              <a:t>t</a:t>
            </a:r>
            <a:r>
              <a:rPr dirty="0" sz="2800" spc="-5"/>
              <a:t>ents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02004" y="1560321"/>
            <a:ext cx="2049780" cy="706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5100" algn="l"/>
              </a:tabLst>
            </a:pPr>
            <a:r>
              <a:rPr dirty="0" sz="1200" spc="-5">
                <a:latin typeface="Times New Roman"/>
                <a:cs typeface="Times New Roman"/>
              </a:rPr>
              <a:t>Durga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Puja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Photowalk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Filmy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Friday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Short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Film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Production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 spc="-5">
                <a:latin typeface="Times New Roman"/>
                <a:cs typeface="Times New Roman"/>
              </a:rPr>
              <a:t>Melange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Coverage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by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Dastaan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5100" algn="l"/>
              </a:tabLst>
            </a:pPr>
            <a:r>
              <a:rPr dirty="0" sz="1200" spc="-5">
                <a:latin typeface="Times New Roman"/>
                <a:cs typeface="Times New Roman"/>
              </a:rPr>
              <a:t>Certification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Ceremony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 spc="-5">
                <a:latin typeface="Times New Roman"/>
                <a:cs typeface="Times New Roman"/>
              </a:rPr>
              <a:t>Fresher’s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 spc="-5">
                <a:latin typeface="Times New Roman"/>
                <a:cs typeface="Times New Roman"/>
              </a:rPr>
              <a:t>Kudiyan Di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Phulkari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Photography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Workshop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Documentary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Nomination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5">
                <a:latin typeface="Times New Roman"/>
                <a:cs typeface="Times New Roman"/>
              </a:rPr>
              <a:t>Bollywood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Photoshoot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242570" indent="-23050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dirty="0" sz="1200" spc="-10">
                <a:latin typeface="Times New Roman"/>
                <a:cs typeface="Times New Roman"/>
              </a:rPr>
              <a:t>Lodhi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Photowalk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Alumni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Meet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Photoshoot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Holi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Celebration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Faculty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Movie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Screening: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1996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5">
                <a:latin typeface="Times New Roman"/>
                <a:cs typeface="Times New Roman"/>
              </a:rPr>
              <a:t>Calendar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Photographs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17.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Movie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Screening: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Bhim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2570" indent="-230504">
              <a:lnSpc>
                <a:spcPct val="100000"/>
              </a:lnSpc>
              <a:buAutoNum type="arabicPeriod" startAt="16"/>
              <a:tabLst>
                <a:tab pos="243204" algn="l"/>
              </a:tabLst>
            </a:pPr>
            <a:r>
              <a:rPr dirty="0" sz="1200" spc="-5">
                <a:latin typeface="Times New Roman"/>
                <a:cs typeface="Times New Roman"/>
              </a:rPr>
              <a:t>International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Conference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 startAt="16"/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16"/>
              <a:tabLst>
                <a:tab pos="241300" algn="l"/>
              </a:tabLst>
            </a:pPr>
            <a:r>
              <a:rPr dirty="0" sz="1200" spc="-5">
                <a:latin typeface="Times New Roman"/>
                <a:cs typeface="Times New Roman"/>
              </a:rPr>
              <a:t>Khwabon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Dilli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2.0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8"/>
            <a:ext cx="5951220" cy="4771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PHOTOGRAPHY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WORKSHOP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January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30,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88265">
              <a:lnSpc>
                <a:spcPct val="1103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Council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University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Delhi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organised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four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Workshop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Portraiture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Photography,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commenced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January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30,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2024. </a:t>
            </a:r>
            <a:r>
              <a:rPr dirty="0" sz="1400">
                <a:latin typeface="Times New Roman"/>
                <a:cs typeface="Times New Roman"/>
              </a:rPr>
              <a:t>Sh. </a:t>
            </a:r>
            <a:r>
              <a:rPr dirty="0" sz="1400" spc="-5">
                <a:latin typeface="Times New Roman"/>
                <a:cs typeface="Times New Roman"/>
              </a:rPr>
              <a:t>Nitin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Ji,</a:t>
            </a:r>
            <a:r>
              <a:rPr dirty="0" sz="1400">
                <a:latin typeface="Times New Roman"/>
                <a:cs typeface="Times New Roman"/>
              </a:rPr>
              <a:t> 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internationally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acclaimed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multi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gene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recipient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Nikon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International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Award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1993,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aimed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enhance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under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guidance.</a:t>
            </a:r>
            <a:r>
              <a:rPr dirty="0" sz="1400">
                <a:latin typeface="Times New Roman"/>
                <a:cs typeface="Times New Roman"/>
              </a:rPr>
              <a:t> A </a:t>
            </a:r>
            <a:r>
              <a:rPr dirty="0" sz="1400" spc="-5">
                <a:latin typeface="Times New Roman"/>
                <a:cs typeface="Times New Roman"/>
              </a:rPr>
              <a:t>total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29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across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Delhi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University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>
                <a:latin typeface="Times New Roman"/>
                <a:cs typeface="Times New Roman"/>
              </a:rPr>
              <a:t> a </a:t>
            </a:r>
            <a:r>
              <a:rPr dirty="0" sz="1400" spc="-5">
                <a:latin typeface="Times New Roman"/>
                <a:cs typeface="Times New Roman"/>
              </a:rPr>
              <a:t>part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workshop.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workshop,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paired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portraiture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special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activity. Notably,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Head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Uzma,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participated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activity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clinched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third</a:t>
            </a:r>
            <a:r>
              <a:rPr dirty="0" sz="1400" spc="-5">
                <a:latin typeface="Times New Roman"/>
                <a:cs typeface="Times New Roman"/>
              </a:rPr>
              <a:t> prize.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exceptional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12700" marR="86995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evident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captivating portraits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they captured,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showcasing</a:t>
            </a:r>
            <a:r>
              <a:rPr dirty="0" sz="1400" spc="-5">
                <a:latin typeface="Times New Roman"/>
                <a:cs typeface="Times New Roman"/>
              </a:rPr>
              <a:t> their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proficiency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cinematography.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3017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Workshop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organized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>
                <a:latin typeface="Times New Roman"/>
                <a:cs typeface="Times New Roman"/>
              </a:rPr>
              <a:t> a </a:t>
            </a:r>
            <a:r>
              <a:rPr dirty="0" sz="1400" spc="-5">
                <a:latin typeface="Times New Roman"/>
                <a:cs typeface="Times New Roman"/>
              </a:rPr>
              <a:t>resounding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thanks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active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guidance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</a:t>
            </a:r>
            <a:r>
              <a:rPr dirty="0" sz="1400">
                <a:latin typeface="Times New Roman"/>
                <a:cs typeface="Times New Roman"/>
              </a:rPr>
              <a:t> 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Nitin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Rai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 </a:t>
            </a:r>
            <a:r>
              <a:rPr dirty="0" sz="1400" spc="-5">
                <a:latin typeface="Times New Roman"/>
                <a:cs typeface="Times New Roman"/>
              </a:rPr>
              <a:t>The workshop not only </a:t>
            </a:r>
            <a:r>
              <a:rPr dirty="0" sz="1400">
                <a:latin typeface="Times New Roman"/>
                <a:cs typeface="Times New Roman"/>
              </a:rPr>
              <a:t>empowered </a:t>
            </a:r>
            <a:r>
              <a:rPr dirty="0" sz="1400" spc="-5">
                <a:latin typeface="Times New Roman"/>
                <a:cs typeface="Times New Roman"/>
              </a:rPr>
              <a:t>students with photography skills but also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encouraged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across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disciplines.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0" y="5919228"/>
            <a:ext cx="3108960" cy="31494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8"/>
            <a:ext cx="5959475" cy="802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DOCUMENTARY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NOMINATION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AND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SHORT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FILM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9525">
              <a:lnSpc>
                <a:spcPct val="110100"/>
              </a:lnSpc>
            </a:pPr>
            <a:r>
              <a:rPr dirty="0" sz="1400">
                <a:latin typeface="Times New Roman"/>
                <a:cs typeface="Times New Roman"/>
              </a:rPr>
              <a:t>"The </a:t>
            </a:r>
            <a:r>
              <a:rPr dirty="0" sz="1400" spc="-5">
                <a:latin typeface="Times New Roman"/>
                <a:cs typeface="Times New Roman"/>
              </a:rPr>
              <a:t>Renewal Journey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5">
                <a:latin typeface="Times New Roman"/>
                <a:cs typeface="Times New Roman"/>
              </a:rPr>
              <a:t>Can" is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short </a:t>
            </a:r>
            <a:r>
              <a:rPr dirty="0" sz="1400">
                <a:latin typeface="Times New Roman"/>
                <a:cs typeface="Times New Roman"/>
              </a:rPr>
              <a:t>film </a:t>
            </a:r>
            <a:r>
              <a:rPr dirty="0" sz="1400" spc="-5">
                <a:latin typeface="Times New Roman"/>
                <a:cs typeface="Times New Roman"/>
              </a:rPr>
              <a:t>directed </a:t>
            </a:r>
            <a:r>
              <a:rPr dirty="0" sz="1400">
                <a:latin typeface="Times New Roman"/>
                <a:cs typeface="Times New Roman"/>
              </a:rPr>
              <a:t>by Dastaan, </a:t>
            </a:r>
            <a:r>
              <a:rPr dirty="0" sz="1400" spc="-5">
                <a:latin typeface="Times New Roman"/>
                <a:cs typeface="Times New Roman"/>
              </a:rPr>
              <a:t>the film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>
                <a:latin typeface="Times New Roman"/>
                <a:cs typeface="Times New Roman"/>
              </a:rPr>
              <a:t> society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Bharati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 </a:t>
            </a:r>
            <a:r>
              <a:rPr dirty="0" sz="1400">
                <a:latin typeface="Times New Roman"/>
                <a:cs typeface="Times New Roman"/>
              </a:rPr>
              <a:t>has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nominated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'School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Students'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category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prestigious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'Green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Frames: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Vatavaran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Festival.' This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focuses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issues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sustainability,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significant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platform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filmmakers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advocating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ecological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consciousness.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delves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life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cycle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a </a:t>
            </a:r>
            <a:r>
              <a:rPr dirty="0" sz="1400" spc="-5">
                <a:latin typeface="Times New Roman"/>
                <a:cs typeface="Times New Roman"/>
              </a:rPr>
              <a:t>can,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disposal.</a:t>
            </a:r>
            <a:r>
              <a:rPr dirty="0" sz="1400">
                <a:latin typeface="Times New Roman"/>
                <a:cs typeface="Times New Roman"/>
              </a:rPr>
              <a:t> It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highlights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human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actions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metaphor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larger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ecological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footprint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consumerism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waste.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poignant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urges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viewers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reflect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consumption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patterns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importance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recycling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sustainability.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5880">
              <a:lnSpc>
                <a:spcPct val="110400"/>
              </a:lnSpc>
            </a:pPr>
            <a:r>
              <a:rPr dirty="0" sz="1400" spc="-5">
                <a:latin typeface="Times New Roman"/>
                <a:cs typeface="Times New Roman"/>
              </a:rPr>
              <a:t>Being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nominated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'School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College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Students'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category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remarkable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achievement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 showcasing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 commitment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advocacy.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currently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under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review</a:t>
            </a:r>
            <a:r>
              <a:rPr dirty="0" sz="1400">
                <a:latin typeface="Times New Roman"/>
                <a:cs typeface="Times New Roman"/>
              </a:rPr>
              <a:t> 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award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jury,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select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winners.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awards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ceremony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scheduled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 </a:t>
            </a:r>
            <a:r>
              <a:rPr dirty="0" sz="1400">
                <a:latin typeface="Times New Roman"/>
                <a:cs typeface="Times New Roman"/>
              </a:rPr>
              <a:t> March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5,</a:t>
            </a:r>
            <a:r>
              <a:rPr dirty="0" sz="1400" spc="-5">
                <a:latin typeface="Times New Roman"/>
                <a:cs typeface="Times New Roman"/>
              </a:rPr>
              <a:t> 2024,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Bhopal, where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winners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honored.</a:t>
            </a:r>
            <a:endParaRPr sz="1400">
              <a:latin typeface="Times New Roman"/>
              <a:cs typeface="Times New Roman"/>
            </a:endParaRPr>
          </a:p>
          <a:p>
            <a:pPr marL="12700" marR="17843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nomination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itself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testament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relevance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addressing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concerns.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only</a:t>
            </a:r>
            <a:r>
              <a:rPr dirty="0" sz="1400" spc="-5">
                <a:latin typeface="Times New Roman"/>
                <a:cs typeface="Times New Roman"/>
              </a:rPr>
              <a:t> raises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awareness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inspires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towards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more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sustainable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future.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recognition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'Green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Frames:</a:t>
            </a:r>
            <a:endParaRPr sz="1400">
              <a:latin typeface="Times New Roman"/>
              <a:cs typeface="Times New Roman"/>
            </a:endParaRPr>
          </a:p>
          <a:p>
            <a:pPr marL="12700" marR="196850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Vatavaran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Festival'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further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amplify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its </a:t>
            </a:r>
            <a:r>
              <a:rPr dirty="0" sz="1400" spc="-5">
                <a:latin typeface="Times New Roman"/>
                <a:cs typeface="Times New Roman"/>
              </a:rPr>
              <a:t>message, potentially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sparking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conversations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initiatives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conservation.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2700">
              <a:lnSpc>
                <a:spcPct val="110100"/>
              </a:lnSpc>
            </a:pPr>
            <a:r>
              <a:rPr dirty="0" sz="1400">
                <a:latin typeface="Times New Roman"/>
                <a:cs typeface="Times New Roman"/>
              </a:rPr>
              <a:t>"The </a:t>
            </a:r>
            <a:r>
              <a:rPr dirty="0" sz="1400" spc="-5">
                <a:latin typeface="Times New Roman"/>
                <a:cs typeface="Times New Roman"/>
              </a:rPr>
              <a:t>Renewal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Can"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stands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powerful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advocating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stewardship.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 nomination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'Green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Frames: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Vatavaran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Festival'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highlights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importance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storytelling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address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pressing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issues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like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sustainability.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exemplifies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potential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young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filmmakers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driving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positive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change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craft.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8"/>
            <a:ext cx="5942330" cy="5947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413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Capturing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Bollywood's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Essence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through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Eras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February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20,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Program: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Bollywood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Era Photoshoot</a:t>
            </a:r>
            <a:endParaRPr sz="1400">
              <a:latin typeface="Times New Roman"/>
              <a:cs typeface="Times New Roman"/>
            </a:endParaRPr>
          </a:p>
          <a:p>
            <a:pPr marL="12700" marR="8001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February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20,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Club,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orchestrated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engaging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affair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titled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"Bollywood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Era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Photoshoot."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occasion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495300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platform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imaginative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flair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enthusiasm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by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embodying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periods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Bollywood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37490">
              <a:lnSpc>
                <a:spcPct val="11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Garbed in thoughtfully </a:t>
            </a:r>
            <a:r>
              <a:rPr dirty="0" sz="1400">
                <a:latin typeface="Times New Roman"/>
                <a:cs typeface="Times New Roman"/>
              </a:rPr>
              <a:t>curated </a:t>
            </a:r>
            <a:r>
              <a:rPr dirty="0" sz="1400" spc="-5">
                <a:latin typeface="Times New Roman"/>
                <a:cs typeface="Times New Roman"/>
              </a:rPr>
              <a:t>ensembles,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participants adeptly </a:t>
            </a:r>
            <a:r>
              <a:rPr dirty="0" sz="1400">
                <a:latin typeface="Times New Roman"/>
                <a:cs typeface="Times New Roman"/>
              </a:rPr>
              <a:t>recreated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fashion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Bollywood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epochs.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Paying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meticulous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attention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hair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makeup, they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authentically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era.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3970">
              <a:lnSpc>
                <a:spcPct val="11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Throughout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photoshoot,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palpable spirit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collaboration permeated among 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club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members. They </a:t>
            </a:r>
            <a:r>
              <a:rPr dirty="0" sz="1400">
                <a:latin typeface="Times New Roman"/>
                <a:cs typeface="Times New Roman"/>
              </a:rPr>
              <a:t>offered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assistance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costume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adjustments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exchanged </a:t>
            </a:r>
            <a:r>
              <a:rPr dirty="0" sz="1400">
                <a:latin typeface="Times New Roman"/>
                <a:cs typeface="Times New Roman"/>
              </a:rPr>
              <a:t> creative</a:t>
            </a:r>
            <a:r>
              <a:rPr dirty="0" sz="1400" spc="-5">
                <a:latin typeface="Times New Roman"/>
                <a:cs typeface="Times New Roman"/>
              </a:rPr>
              <a:t> suggestions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poses, enriching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collective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26364">
              <a:lnSpc>
                <a:spcPct val="110100"/>
              </a:lnSpc>
            </a:pPr>
            <a:r>
              <a:rPr dirty="0" sz="1400" spc="-5">
                <a:latin typeface="Times New Roman"/>
                <a:cs typeface="Times New Roman"/>
              </a:rPr>
              <a:t>Helmed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accomplished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photographers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club's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dedication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artistic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prowess. 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adept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framing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lighting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techniques, they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immortalised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timeless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allure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Bollywood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Dastaan's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Bollywood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Era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Photoshoot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cinematic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heritage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2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India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spotlighting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camaraderie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club.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left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behind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captivating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collection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images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stand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testament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Bollywood's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enduring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legacy.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307207"/>
            <a:ext cx="13557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Attendance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3803014"/>
          <a:ext cx="5948045" cy="3162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/>
                <a:gridCol w="1979930"/>
                <a:gridCol w="1979929"/>
              </a:tblGrid>
              <a:tr h="211836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Roll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Number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Course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Sanjana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Das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22/1647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Bcom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Malvika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21/2345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80645">
                        <a:lnSpc>
                          <a:spcPts val="161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prog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political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science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Uzma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23528/50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Aakriti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21/2002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Bcom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Prog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089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Shivani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Bhat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22/83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Rakhi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Kumari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Mahato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Arisha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23501/ce/02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prog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Kushangi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Kapoor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23528/22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Harshita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rana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22/1115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Journalism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dept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Prajakta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22/1120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Journalism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dept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Drishi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Chopra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21/26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honors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Sana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Siddique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21/489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History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25842" y="914400"/>
            <a:ext cx="5711825" cy="2152650"/>
            <a:chOff x="1025842" y="914400"/>
            <a:chExt cx="5711825" cy="2152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842" y="914400"/>
              <a:ext cx="2863088" cy="21482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8994" y="929640"/>
              <a:ext cx="2848609" cy="213728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097634"/>
            <a:ext cx="5942965" cy="802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6409">
              <a:lnSpc>
                <a:spcPct val="1107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EXPLORING DELHI’S CULTURAL TREASURES: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PHOTOGRAPHIC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Times New Roman"/>
                <a:cs typeface="Times New Roman"/>
              </a:rPr>
              <a:t>Date: February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17,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Program: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Photowalk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Lodhi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Garden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Lodhi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District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expedition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began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historic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neighbourhood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Metro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Station,</a:t>
            </a:r>
            <a:endParaRPr sz="1400">
              <a:latin typeface="Times New Roman"/>
              <a:cs typeface="Times New Roman"/>
            </a:endParaRPr>
          </a:p>
          <a:p>
            <a:pPr marL="12700" marR="109220">
              <a:lnSpc>
                <a:spcPct val="110000"/>
              </a:lnSpc>
              <a:spcBef>
                <a:spcPts val="15"/>
              </a:spcBef>
            </a:pPr>
            <a:r>
              <a:rPr dirty="0" sz="1400" spc="-5">
                <a:latin typeface="Times New Roman"/>
                <a:cs typeface="Times New Roman"/>
              </a:rPr>
              <a:t>where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embarked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picturesque journey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Delhi's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gems.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Varun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Varma,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cinematographers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primed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the </a:t>
            </a:r>
            <a:r>
              <a:rPr dirty="0" sz="1400" spc="-10">
                <a:latin typeface="Times New Roman"/>
                <a:cs typeface="Times New Roman"/>
              </a:rPr>
              <a:t>city's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vibrant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landscape.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23825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strolled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towards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Lodhi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Garden,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perfect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setting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endeavour,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weather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bestowed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conditions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stunning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visuals. Varun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Varma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accompanied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invaluable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insights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team, </a:t>
            </a:r>
            <a:r>
              <a:rPr dirty="0" sz="1400">
                <a:latin typeface="Times New Roman"/>
                <a:cs typeface="Times New Roman"/>
              </a:rPr>
              <a:t>offering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guidance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advanced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techniques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elevate 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craft.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400"/>
              </a:lnSpc>
            </a:pPr>
            <a:r>
              <a:rPr dirty="0" sz="1400" spc="-5">
                <a:latin typeface="Times New Roman"/>
                <a:cs typeface="Times New Roman"/>
              </a:rPr>
              <a:t>Lodhi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Garden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welcomed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open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arms,</a:t>
            </a:r>
            <a:r>
              <a:rPr dirty="0" sz="1400">
                <a:latin typeface="Times New Roman"/>
                <a:cs typeface="Times New Roman"/>
              </a:rPr>
              <a:t> adorned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mesmerizing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hues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blooming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tulips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spectacle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nature's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beauty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full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bloom.</a:t>
            </a:r>
            <a:r>
              <a:rPr dirty="0" sz="1400" spc="-5">
                <a:latin typeface="Times New Roman"/>
                <a:cs typeface="Times New Roman"/>
              </a:rPr>
              <a:t> Amidst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lush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greenery, families,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children,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tourists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alike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revelled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tranquillity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surroundings, while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majestic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Sikander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Lodi's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tomb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timeless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backdrop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photographic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pursuits.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68580">
              <a:lnSpc>
                <a:spcPct val="110400"/>
              </a:lnSpc>
            </a:pP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serendipitous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encounter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delightful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couple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heartwarming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exchange,</a:t>
            </a:r>
            <a:r>
              <a:rPr dirty="0" sz="1400">
                <a:latin typeface="Times New Roman"/>
                <a:cs typeface="Times New Roman"/>
              </a:rPr>
              <a:t> 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graciously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offered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immortalize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team's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camaraderie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candid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snapshot.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47625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Varun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Varma's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expertise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continued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enrich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</a:t>
            </a:r>
            <a:r>
              <a:rPr dirty="0" sz="1400">
                <a:latin typeface="Times New Roman"/>
                <a:cs typeface="Times New Roman"/>
              </a:rPr>
              <a:t> 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ventured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towards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where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imparted invaluable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lessons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harnessing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nuances 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5">
                <a:latin typeface="Times New Roman"/>
                <a:cs typeface="Times New Roman"/>
              </a:rPr>
              <a:t> natural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light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mastering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fundamentals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photography.</a:t>
            </a:r>
            <a:r>
              <a:rPr dirty="0" sz="1400">
                <a:latin typeface="Times New Roman"/>
                <a:cs typeface="Times New Roman"/>
              </a:rPr>
              <a:t> From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understanding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ISO</a:t>
            </a:r>
            <a:r>
              <a:rPr dirty="0" sz="1400" spc="-10">
                <a:latin typeface="Times New Roman"/>
                <a:cs typeface="Times New Roman"/>
              </a:rPr>
              <a:t> 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aperture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mastering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shutter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exposure, our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beginner's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guide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unlocking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potential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cameras.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143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fort's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ambiance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 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magnet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creativity, 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Kathak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dancers </a:t>
            </a:r>
            <a:r>
              <a:rPr dirty="0" sz="1400">
                <a:latin typeface="Times New Roman"/>
                <a:cs typeface="Times New Roman"/>
              </a:rPr>
              <a:t>from </a:t>
            </a:r>
            <a:r>
              <a:rPr dirty="0" sz="1400" spc="-5">
                <a:latin typeface="Times New Roman"/>
                <a:cs typeface="Times New Roman"/>
              </a:rPr>
              <a:t>IILM capturing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essence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their art amidst the ancient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architecture.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Meanwhile,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captivating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backdrop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5">
                <a:latin typeface="Times New Roman"/>
                <a:cs typeface="Times New Roman"/>
              </a:rPr>
              <a:t> pre-wedding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4463"/>
            <a:ext cx="5958840" cy="2846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21995">
              <a:lnSpc>
                <a:spcPct val="11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photoshoots, underscoring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timeless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appeal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haven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romance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expedition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culminated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Lodi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District,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where</a:t>
            </a:r>
            <a:r>
              <a:rPr dirty="0" sz="1400">
                <a:latin typeface="Times New Roman"/>
                <a:cs typeface="Times New Roman"/>
              </a:rPr>
              <a:t> the </a:t>
            </a:r>
            <a:r>
              <a:rPr dirty="0" sz="1400" spc="-5">
                <a:latin typeface="Times New Roman"/>
                <a:cs typeface="Times New Roman"/>
              </a:rPr>
              <a:t>streets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came </a:t>
            </a:r>
            <a:r>
              <a:rPr dirty="0" sz="1400" spc="-5">
                <a:latin typeface="Times New Roman"/>
                <a:cs typeface="Times New Roman"/>
              </a:rPr>
              <a:t> alive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kaleidoscope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colours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creativity.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walls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adorned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murals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canvas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artistic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expression, encapsulating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Delhi's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tapestry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brushstroke.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155575">
              <a:lnSpc>
                <a:spcPct val="1103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sun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photographic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odyssey,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farewell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Delhi's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 </a:t>
            </a:r>
            <a:r>
              <a:rPr dirty="0" sz="1400">
                <a:latin typeface="Times New Roman"/>
                <a:cs typeface="Times New Roman"/>
              </a:rPr>
              <a:t> treasures,</a:t>
            </a:r>
            <a:r>
              <a:rPr dirty="0" sz="1400" spc="-5">
                <a:latin typeface="Times New Roman"/>
                <a:cs typeface="Times New Roman"/>
              </a:rPr>
              <a:t> enriched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experiences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memories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cameras.</a:t>
            </a:r>
            <a:r>
              <a:rPr dirty="0" sz="1400">
                <a:latin typeface="Times New Roman"/>
                <a:cs typeface="Times New Roman"/>
              </a:rPr>
              <a:t>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discovery,</a:t>
            </a:r>
            <a:r>
              <a:rPr dirty="0" sz="1400">
                <a:latin typeface="Times New Roman"/>
                <a:cs typeface="Times New Roman"/>
              </a:rPr>
              <a:t> each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frame</a:t>
            </a:r>
            <a:r>
              <a:rPr dirty="0" sz="1400">
                <a:latin typeface="Times New Roman"/>
                <a:cs typeface="Times New Roman"/>
              </a:rPr>
              <a:t> serves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>
                <a:latin typeface="Times New Roman"/>
                <a:cs typeface="Times New Roman"/>
              </a:rPr>
              <a:t>a testament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enduring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beauty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India's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capital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city.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277606"/>
            <a:ext cx="13557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Attendance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8773413"/>
          <a:ext cx="5948045" cy="21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/>
                <a:gridCol w="1979930"/>
                <a:gridCol w="1979929"/>
              </a:tblGrid>
              <a:tr h="211785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Roll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Number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Course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870" y="3971544"/>
            <a:ext cx="2994660" cy="335978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400"/>
          <a:ext cx="5948045" cy="2320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/>
                <a:gridCol w="1979930"/>
                <a:gridCol w="1979929"/>
              </a:tblGrid>
              <a:tr h="210565"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Rakhi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Kumari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Mhato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Malvika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21/2345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2090">
                        <a:lnSpc>
                          <a:spcPts val="162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Prog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(History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Pol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science)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Maanya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23520/18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Journalism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Komal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Priya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Prerna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Jha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1041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Sanskrit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Jiya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Swati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Bansal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23503/148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BCom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Kushangi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Kapoor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23528/22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Diya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Nayak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22/1142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Journalism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217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Aakriti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21/2002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Bcom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Prog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935226" y="8356348"/>
            <a:ext cx="3903345" cy="5295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600" spc="-5" b="1">
                <a:latin typeface="Times New Roman"/>
                <a:cs typeface="Times New Roman"/>
              </a:rPr>
              <a:t>ALUMNI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MEET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1400" spc="-5">
                <a:latin typeface="Times New Roman"/>
                <a:cs typeface="Times New Roman"/>
              </a:rPr>
              <a:t>Alumni</a:t>
            </a:r>
            <a:r>
              <a:rPr dirty="0" sz="1400">
                <a:latin typeface="Times New Roman"/>
                <a:cs typeface="Times New Roman"/>
              </a:rPr>
              <a:t> Reel </a:t>
            </a:r>
            <a:r>
              <a:rPr dirty="0" sz="1400" spc="-10">
                <a:latin typeface="Times New Roman"/>
                <a:cs typeface="Times New Roman"/>
              </a:rPr>
              <a:t>Shoot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Dastaan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Female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885189"/>
            <a:ext cx="6012815" cy="541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24</a:t>
            </a:r>
            <a:r>
              <a:rPr dirty="0" baseline="30864" sz="1350" spc="-7">
                <a:latin typeface="Times New Roman"/>
                <a:cs typeface="Times New Roman"/>
              </a:rPr>
              <a:t>th</a:t>
            </a:r>
            <a:r>
              <a:rPr dirty="0" baseline="30864" sz="1350" spc="179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February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 marR="30480">
              <a:lnSpc>
                <a:spcPct val="11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organized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alumni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reel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shoot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theme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female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friendships.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aimed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explore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complexities,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joys,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challenges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women’s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alumni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have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reflected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upon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relationships.</a:t>
            </a:r>
            <a:endParaRPr sz="1400">
              <a:latin typeface="Times New Roman"/>
              <a:cs typeface="Times New Roman"/>
            </a:endParaRPr>
          </a:p>
          <a:p>
            <a:pPr marL="63500" marR="38735">
              <a:lnSpc>
                <a:spcPct val="1103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alumni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reel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shoot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featured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diverse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group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former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shared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personal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stories,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anecdotes,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reflections</a:t>
            </a:r>
            <a:r>
              <a:rPr dirty="0" sz="1400">
                <a:latin typeface="Times New Roman"/>
                <a:cs typeface="Times New Roman"/>
              </a:rPr>
              <a:t> 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female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participants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discussed various aspects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their friendships, including </a:t>
            </a:r>
            <a:r>
              <a:rPr dirty="0" sz="1400">
                <a:latin typeface="Times New Roman"/>
                <a:cs typeface="Times New Roman"/>
              </a:rPr>
              <a:t>how the bonds </a:t>
            </a:r>
            <a:r>
              <a:rPr dirty="0" sz="1400" spc="-5">
                <a:latin typeface="Times New Roman"/>
                <a:cs typeface="Times New Roman"/>
              </a:rPr>
              <a:t>were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formed,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challenges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faced,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support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they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other.</a:t>
            </a:r>
            <a:endParaRPr sz="1400">
              <a:latin typeface="Times New Roman"/>
              <a:cs typeface="Times New Roman"/>
            </a:endParaRPr>
          </a:p>
          <a:p>
            <a:pPr algn="just" marL="63500" marR="5397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Alumni shared touching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emotional stories </a:t>
            </a:r>
            <a:r>
              <a:rPr dirty="0" sz="1400" spc="-10">
                <a:latin typeface="Times New Roman"/>
                <a:cs typeface="Times New Roman"/>
              </a:rPr>
              <a:t>about </a:t>
            </a:r>
            <a:r>
              <a:rPr dirty="0" sz="1400" spc="-5">
                <a:latin typeface="Times New Roman"/>
                <a:cs typeface="Times New Roman"/>
              </a:rPr>
              <a:t>their friendships, </a:t>
            </a:r>
            <a:r>
              <a:rPr dirty="0" sz="1400">
                <a:latin typeface="Times New Roman"/>
                <a:cs typeface="Times New Roman"/>
              </a:rPr>
              <a:t>highlighting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deep connections and support system </a:t>
            </a:r>
            <a:r>
              <a:rPr dirty="0" sz="1400">
                <a:latin typeface="Times New Roman"/>
                <a:cs typeface="Times New Roman"/>
              </a:rPr>
              <a:t>that female </a:t>
            </a:r>
            <a:r>
              <a:rPr dirty="0" sz="1400" spc="-5">
                <a:latin typeface="Times New Roman"/>
                <a:cs typeface="Times New Roman"/>
              </a:rPr>
              <a:t>friendships provide. </a:t>
            </a:r>
            <a:r>
              <a:rPr dirty="0" sz="1400">
                <a:latin typeface="Times New Roman"/>
                <a:cs typeface="Times New Roman"/>
              </a:rPr>
              <a:t>It </a:t>
            </a:r>
            <a:r>
              <a:rPr dirty="0" sz="1400" spc="-10">
                <a:latin typeface="Times New Roman"/>
                <a:cs typeface="Times New Roman"/>
              </a:rPr>
              <a:t>aimed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female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blossom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algn="just" marL="63500" marR="198755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often transcend </a:t>
            </a:r>
            <a:r>
              <a:rPr dirty="0" sz="1400" spc="-10">
                <a:latin typeface="Times New Roman"/>
                <a:cs typeface="Times New Roman"/>
              </a:rPr>
              <a:t>time </a:t>
            </a:r>
            <a:r>
              <a:rPr dirty="0" sz="1400" spc="-5">
                <a:latin typeface="Times New Roman"/>
                <a:cs typeface="Times New Roman"/>
              </a:rPr>
              <a:t>and distance. </a:t>
            </a:r>
            <a:r>
              <a:rPr dirty="0" sz="1400">
                <a:latin typeface="Times New Roman"/>
                <a:cs typeface="Times New Roman"/>
              </a:rPr>
              <a:t>By </a:t>
            </a:r>
            <a:r>
              <a:rPr dirty="0" sz="1400" spc="-5">
                <a:latin typeface="Times New Roman"/>
                <a:cs typeface="Times New Roman"/>
              </a:rPr>
              <a:t>featuring Bharati College alumni, Dastaan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intended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showcase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lasting connections </a:t>
            </a:r>
            <a:r>
              <a:rPr dirty="0" sz="1400" spc="-10">
                <a:latin typeface="Times New Roman"/>
                <a:cs typeface="Times New Roman"/>
              </a:rPr>
              <a:t>forged </a:t>
            </a:r>
            <a:r>
              <a:rPr dirty="0" sz="1400" spc="-5">
                <a:latin typeface="Times New Roman"/>
                <a:cs typeface="Times New Roman"/>
              </a:rPr>
              <a:t>within </a:t>
            </a:r>
            <a:r>
              <a:rPr dirty="0" sz="1400" spc="1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college walls and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inspire current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 marR="41910">
              <a:lnSpc>
                <a:spcPct val="1102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reel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profound 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participants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reminder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importance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female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lives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power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relationships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shape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enrich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10">
                <a:latin typeface="Times New Roman"/>
                <a:cs typeface="Times New Roman"/>
              </a:rPr>
              <a:t>our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female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friendships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blossom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often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transcend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distance.</a:t>
            </a:r>
            <a:r>
              <a:rPr dirty="0" sz="1400">
                <a:latin typeface="Times New Roman"/>
                <a:cs typeface="Times New Roman"/>
              </a:rPr>
              <a:t> 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featuring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alumni,</a:t>
            </a:r>
            <a:r>
              <a:rPr dirty="0" sz="1400">
                <a:latin typeface="Times New Roman"/>
                <a:cs typeface="Times New Roman"/>
              </a:rPr>
              <a:t> Dastaan</a:t>
            </a:r>
            <a:r>
              <a:rPr dirty="0" sz="1400" spc="-5">
                <a:latin typeface="Times New Roman"/>
                <a:cs typeface="Times New Roman"/>
              </a:rPr>
              <a:t> intended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showcase 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lasting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connections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forged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walls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inspire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current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13242"/>
            <a:ext cx="13557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Attendance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8908999"/>
          <a:ext cx="5948045" cy="21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/>
                <a:gridCol w="1979930"/>
                <a:gridCol w="1979929"/>
              </a:tblGrid>
              <a:tr h="211836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Roll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Number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Course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400"/>
          <a:ext cx="5948045" cy="168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/>
                <a:gridCol w="1979930"/>
                <a:gridCol w="1979929"/>
              </a:tblGrid>
              <a:tr h="210565"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Sanjana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Das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22/1647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Bcom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Uzma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Malik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22528/50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Ariha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arif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23501/ce/02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20395">
                        <a:lnSpc>
                          <a:spcPts val="161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prog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computer </a:t>
                      </a:r>
                      <a:r>
                        <a:rPr dirty="0" sz="14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eco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Kushangi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kapoor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23528/22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Shivani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bhatt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22/83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English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Tayyiba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manzoor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23527/70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Psychology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Maanya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verma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23520/18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Journalism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hons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02004" y="8218169"/>
            <a:ext cx="4015104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659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KHWABON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KI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DILLI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2.0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March 14,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097634"/>
            <a:ext cx="5957570" cy="5434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81280">
              <a:lnSpc>
                <a:spcPct val="110200"/>
              </a:lnSpc>
              <a:spcBef>
                <a:spcPts val="105"/>
              </a:spcBef>
            </a:pPr>
            <a:r>
              <a:rPr dirty="0" sz="1400" spc="-5">
                <a:latin typeface="Times New Roman"/>
                <a:cs typeface="Times New Roman"/>
              </a:rPr>
              <a:t>Dastaan,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 orchestrated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 engaging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On-the-Spot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dubbed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"Khwabon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Dilli</a:t>
            </a:r>
            <a:r>
              <a:rPr dirty="0" sz="1400" spc="-5">
                <a:latin typeface="Times New Roman"/>
                <a:cs typeface="Times New Roman"/>
              </a:rPr>
              <a:t> 2.0",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Annual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Abhivyakti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'24,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Themed </a:t>
            </a:r>
            <a:r>
              <a:rPr dirty="0" sz="1400">
                <a:latin typeface="Times New Roman"/>
                <a:cs typeface="Times New Roman"/>
              </a:rPr>
              <a:t> "Vogue </a:t>
            </a:r>
            <a:r>
              <a:rPr dirty="0" sz="1400" spc="-5">
                <a:latin typeface="Times New Roman"/>
                <a:cs typeface="Times New Roman"/>
              </a:rPr>
              <a:t>Visions: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Elegant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Encounters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Every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Frame,"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contest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spurred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participants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magazine-worthy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images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worthy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fashion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magazines.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Participants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encouraged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channel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inner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fashion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photographers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compose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emulate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style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elegance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a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fashion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editorial.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prompted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contestants</a:t>
            </a:r>
            <a:r>
              <a:rPr dirty="0" sz="1400">
                <a:latin typeface="Times New Roman"/>
                <a:cs typeface="Times New Roman"/>
              </a:rPr>
              <a:t> 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shine,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framing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 image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">
                <a:latin typeface="Times New Roman"/>
                <a:cs typeface="Times New Roman"/>
              </a:rPr>
              <a:t> perfection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models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most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glamorous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captivating poses.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286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Participants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able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hone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abilities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15">
                <a:latin typeface="Times New Roman"/>
                <a:cs typeface="Times New Roman"/>
              </a:rPr>
              <a:t>out </a:t>
            </a:r>
            <a:r>
              <a:rPr dirty="0" sz="1400" spc="-5">
                <a:latin typeface="Times New Roman"/>
                <a:cs typeface="Times New Roman"/>
              </a:rPr>
              <a:t>different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fashion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 approaches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thanks 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tournament.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picture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viewpoints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subjects,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glittering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stances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compositions.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promoted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culture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artistic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expression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displayed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various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67640">
              <a:lnSpc>
                <a:spcPct val="110100"/>
              </a:lnSpc>
            </a:pPr>
            <a:r>
              <a:rPr dirty="0" sz="1400" spc="-5">
                <a:latin typeface="Times New Roman"/>
                <a:cs typeface="Times New Roman"/>
              </a:rPr>
              <a:t>Photographers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able 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refine their photographic techniques, </a:t>
            </a:r>
            <a:r>
              <a:rPr dirty="0" sz="1400">
                <a:latin typeface="Times New Roman"/>
                <a:cs typeface="Times New Roman"/>
              </a:rPr>
              <a:t>try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different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looks, 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arresting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images thanks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competition. 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challenge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enthusiastically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accepted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participants, who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produced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multitude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photos. All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occasion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showcased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imagination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everyone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involved,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lively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atmosphere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Abhivyakti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'24.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804" y="863292"/>
            <a:ext cx="6015990" cy="8054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03505">
              <a:lnSpc>
                <a:spcPct val="100000"/>
              </a:lnSpc>
              <a:spcBef>
                <a:spcPts val="290"/>
              </a:spcBef>
            </a:pPr>
            <a:r>
              <a:rPr dirty="0" sz="1600" spc="-5" b="1">
                <a:latin typeface="Times New Roman"/>
                <a:cs typeface="Times New Roman"/>
              </a:rPr>
              <a:t>DURGA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PUJA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PHOTOWALK</a:t>
            </a:r>
            <a:endParaRPr sz="16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75"/>
              </a:spcBef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</a:t>
            </a:r>
            <a:r>
              <a:rPr dirty="0" baseline="30864" sz="1350">
                <a:latin typeface="Times New Roman"/>
                <a:cs typeface="Times New Roman"/>
              </a:rPr>
              <a:t>th</a:t>
            </a:r>
            <a:r>
              <a:rPr dirty="0" baseline="30864" sz="1350" spc="172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October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28130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 </a:t>
            </a:r>
            <a:r>
              <a:rPr dirty="0" sz="1400">
                <a:latin typeface="Times New Roman"/>
                <a:cs typeface="Times New Roman"/>
              </a:rPr>
              <a:t>trip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know about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most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famous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pandals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see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Durga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Pooja.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3048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When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grounds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 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 </a:t>
            </a:r>
            <a:r>
              <a:rPr dirty="0" sz="1400">
                <a:latin typeface="Times New Roman"/>
                <a:cs typeface="Times New Roman"/>
              </a:rPr>
              <a:t> the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murti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area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pandals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set. There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residential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well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hostels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tourists.Overall 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10">
                <a:latin typeface="Times New Roman"/>
                <a:cs typeface="Times New Roman"/>
              </a:rPr>
              <a:t>was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perfect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management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people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accordingly.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entered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There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stairs.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building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</a:t>
            </a:r>
            <a:r>
              <a:rPr dirty="0" sz="1400">
                <a:latin typeface="Times New Roman"/>
                <a:cs typeface="Times New Roman"/>
              </a:rPr>
              <a:t> fully elaborate, </a:t>
            </a:r>
            <a:r>
              <a:rPr dirty="0" sz="1400" spc="-5">
                <a:latin typeface="Times New Roman"/>
                <a:cs typeface="Times New Roman"/>
              </a:rPr>
              <a:t>especially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pillars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temple.The dominant colour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read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symobolise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holiness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fire.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stone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carvings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pillar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basically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RAAS-LEELA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LORD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KRISHNA </a:t>
            </a:r>
            <a:r>
              <a:rPr dirty="0" sz="1400" spc="-5">
                <a:latin typeface="Times New Roman"/>
                <a:cs typeface="Times New Roman"/>
              </a:rPr>
              <a:t>which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made</a:t>
            </a:r>
            <a:r>
              <a:rPr dirty="0" sz="1400">
                <a:latin typeface="Times New Roman"/>
                <a:cs typeface="Times New Roman"/>
              </a:rPr>
              <a:t> it</a:t>
            </a:r>
            <a:r>
              <a:rPr dirty="0" sz="1400" spc="-5">
                <a:latin typeface="Times New Roman"/>
                <a:cs typeface="Times New Roman"/>
              </a:rPr>
              <a:t> quite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fascinating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attractive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entrance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wall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 </a:t>
            </a:r>
            <a:r>
              <a:rPr dirty="0" sz="1400" spc="-5">
                <a:latin typeface="Times New Roman"/>
                <a:cs typeface="Times New Roman"/>
              </a:rPr>
              <a:t>see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huge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stone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carvings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devotees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lord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Krishna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priest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told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started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HARE</a:t>
            </a:r>
            <a:r>
              <a:rPr dirty="0" sz="1400">
                <a:latin typeface="Times New Roman"/>
                <a:cs typeface="Times New Roman"/>
              </a:rPr>
              <a:t> KRISHNA</a:t>
            </a:r>
            <a:r>
              <a:rPr dirty="0" sz="1400" spc="-5">
                <a:latin typeface="Times New Roman"/>
                <a:cs typeface="Times New Roman"/>
              </a:rPr>
              <a:t> HARE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KRISHNA. 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different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temple.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quite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surprising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apart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deite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Durga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deities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>
                <a:latin typeface="Times New Roman"/>
                <a:cs typeface="Times New Roman"/>
              </a:rPr>
              <a:t> like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SHIVA,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KRISHNA,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GANESHA,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KARTIKEY</a:t>
            </a:r>
            <a:r>
              <a:rPr dirty="0" sz="1400">
                <a:latin typeface="Times New Roman"/>
                <a:cs typeface="Times New Roman"/>
              </a:rPr>
              <a:t> 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major</a:t>
            </a:r>
            <a:r>
              <a:rPr dirty="0" sz="1400">
                <a:latin typeface="Times New Roman"/>
                <a:cs typeface="Times New Roman"/>
              </a:rPr>
              <a:t> part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KRISHNA</a:t>
            </a:r>
            <a:r>
              <a:rPr dirty="0" sz="1400">
                <a:latin typeface="Times New Roman"/>
                <a:cs typeface="Times New Roman"/>
              </a:rPr>
              <a:t> idols.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priest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people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usually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</a:t>
            </a:r>
            <a:r>
              <a:rPr dirty="0" sz="1400" spc="-5">
                <a:latin typeface="Times New Roman"/>
                <a:cs typeface="Times New Roman"/>
              </a:rPr>
              <a:t> Bengali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very</a:t>
            </a:r>
            <a:r>
              <a:rPr dirty="0" sz="1400">
                <a:latin typeface="Times New Roman"/>
                <a:cs typeface="Times New Roman"/>
              </a:rPr>
              <a:t> kind. </a:t>
            </a:r>
            <a:r>
              <a:rPr dirty="0" sz="1400" spc="-5">
                <a:latin typeface="Times New Roman"/>
                <a:cs typeface="Times New Roman"/>
              </a:rPr>
              <a:t>They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answering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questions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telling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significance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15">
                <a:latin typeface="Times New Roman"/>
                <a:cs typeface="Times New Roman"/>
              </a:rPr>
              <a:t>and 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deities.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Prasad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interesting thing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because like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won't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sweets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instead </a:t>
            </a:r>
            <a:r>
              <a:rPr dirty="0" sz="1400">
                <a:latin typeface="Times New Roman"/>
                <a:cs typeface="Times New Roman"/>
              </a:rPr>
              <a:t>they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BHAAT</a:t>
            </a:r>
            <a:r>
              <a:rPr dirty="0" sz="1400">
                <a:latin typeface="Times New Roman"/>
                <a:cs typeface="Times New Roman"/>
              </a:rPr>
              <a:t> 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SABJI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delicious.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ground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names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carved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people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had</a:t>
            </a:r>
            <a:r>
              <a:rPr dirty="0" sz="1400" spc="-5">
                <a:latin typeface="Times New Roman"/>
                <a:cs typeface="Times New Roman"/>
              </a:rPr>
              <a:t> donated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temple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father’s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mother’s name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death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birth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included.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88900" marR="52705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When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moved towards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where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made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surprised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fascinated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because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positivity</a:t>
            </a:r>
            <a:r>
              <a:rPr dirty="0" sz="1400">
                <a:latin typeface="Times New Roman"/>
                <a:cs typeface="Times New Roman"/>
              </a:rPr>
              <a:t> the </a:t>
            </a:r>
            <a:r>
              <a:rPr dirty="0" sz="1400" spc="-5">
                <a:latin typeface="Times New Roman"/>
                <a:cs typeface="Times New Roman"/>
              </a:rPr>
              <a:t>place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held. 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artists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10">
                <a:latin typeface="Times New Roman"/>
                <a:cs typeface="Times New Roman"/>
              </a:rPr>
              <a:t>some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painting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some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paint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some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design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murti. </a:t>
            </a:r>
            <a:r>
              <a:rPr dirty="0" sz="1400" spc="-10">
                <a:latin typeface="Times New Roman"/>
                <a:cs typeface="Times New Roman"/>
              </a:rPr>
              <a:t>We</a:t>
            </a:r>
            <a:r>
              <a:rPr dirty="0" sz="1400">
                <a:latin typeface="Times New Roman"/>
                <a:cs typeface="Times New Roman"/>
              </a:rPr>
              <a:t> got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chance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talk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supervisor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5943600" cy="33432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7"/>
            <a:ext cx="5969000" cy="705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HOLI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CELEBRATION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FACULTY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23rd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March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23rd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March,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College's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seminar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transformed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colorful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spectacle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Dastaan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>
                <a:latin typeface="Times New Roman"/>
                <a:cs typeface="Times New Roman"/>
              </a:rPr>
              <a:t> and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 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Holi.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organized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staff,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delightful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affair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marked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joyous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revelry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enthusiastic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270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highlight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principal,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 </a:t>
            </a:r>
            <a:r>
              <a:rPr dirty="0" sz="1400">
                <a:latin typeface="Times New Roman"/>
                <a:cs typeface="Times New Roman"/>
              </a:rPr>
              <a:t> graced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occasion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delighted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everyone</a:t>
            </a:r>
            <a:r>
              <a:rPr dirty="0" sz="1400">
                <a:latin typeface="Times New Roman"/>
                <a:cs typeface="Times New Roman"/>
              </a:rPr>
              <a:t> 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singing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some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Holi </a:t>
            </a:r>
            <a:r>
              <a:rPr dirty="0" sz="1400" spc="-5">
                <a:latin typeface="Times New Roman"/>
                <a:cs typeface="Times New Roman"/>
              </a:rPr>
              <a:t> songs.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added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personal touch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warm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atmosphere.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0226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Adding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charm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several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teachers</a:t>
            </a:r>
            <a:r>
              <a:rPr dirty="0" sz="1400" spc="-5">
                <a:latin typeface="Times New Roman"/>
                <a:cs typeface="Times New Roman"/>
              </a:rPr>
              <a:t> brought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children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along,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infusing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gathering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youthful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energy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innocence.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kids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enthusiastically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festivities,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spreading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laughter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around.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30810">
              <a:lnSpc>
                <a:spcPct val="1102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 Dastaan Film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Photography </a:t>
            </a:r>
            <a:r>
              <a:rPr dirty="0" sz="1400">
                <a:latin typeface="Times New Roman"/>
                <a:cs typeface="Times New Roman"/>
              </a:rPr>
              <a:t>Society did a </a:t>
            </a:r>
            <a:r>
              <a:rPr dirty="0" sz="1400" spc="-5">
                <a:latin typeface="Times New Roman"/>
                <a:cs typeface="Times New Roman"/>
              </a:rPr>
              <a:t>commendable job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capturing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riot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colors,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playful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exchanges,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genuine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camaraderie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characterized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videos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become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cherished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memories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staff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36525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Overall,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Holi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resounding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brought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staff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together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camaraderie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platform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unwind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enjoy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themselves.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event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testament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inclusive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fitting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tribute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festival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colors.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4262755" cy="28425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6271" y="4023359"/>
            <a:ext cx="4959985" cy="330720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04" y="888237"/>
            <a:ext cx="6127750" cy="72904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913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Report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on </a:t>
            </a:r>
            <a:r>
              <a:rPr dirty="0" sz="1400" spc="-5" b="1">
                <a:latin typeface="Times New Roman"/>
                <a:cs typeface="Times New Roman"/>
              </a:rPr>
              <a:t>Movie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Screening</a:t>
            </a:r>
            <a:r>
              <a:rPr dirty="0" sz="1400" b="1">
                <a:latin typeface="Times New Roman"/>
                <a:cs typeface="Times New Roman"/>
              </a:rPr>
              <a:t> of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'Fire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1996'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by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Dastaan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5" b="1">
                <a:latin typeface="Times New Roman"/>
                <a:cs typeface="Times New Roman"/>
              </a:rPr>
              <a:t> IRIS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</a:t>
            </a:r>
            <a:r>
              <a:rPr dirty="0" sz="1400" spc="-5" b="1">
                <a:latin typeface="Times New Roman"/>
                <a:cs typeface="Times New Roman"/>
              </a:rPr>
              <a:t>: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9</a:t>
            </a:r>
            <a:r>
              <a:rPr dirty="0" baseline="30864" sz="1350" spc="-7">
                <a:latin typeface="Times New Roman"/>
                <a:cs typeface="Times New Roman"/>
              </a:rPr>
              <a:t>th</a:t>
            </a:r>
            <a:r>
              <a:rPr dirty="0" baseline="30864" sz="1350" spc="1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14300" marR="6858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society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IRIS,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queer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collective, organized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movie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'Fire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1996'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9th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October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seminar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room.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aimed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explore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love,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identity,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acceptance,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portrayed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14300" marR="86995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'Fire </a:t>
            </a:r>
            <a:r>
              <a:rPr dirty="0" sz="1400" spc="-5">
                <a:latin typeface="Times New Roman"/>
                <a:cs typeface="Times New Roman"/>
              </a:rPr>
              <a:t>1996,' directed by </a:t>
            </a:r>
            <a:r>
              <a:rPr dirty="0" sz="1400">
                <a:latin typeface="Times New Roman"/>
                <a:cs typeface="Times New Roman"/>
              </a:rPr>
              <a:t>Deepa </a:t>
            </a:r>
            <a:r>
              <a:rPr dirty="0" sz="1400" spc="-5">
                <a:latin typeface="Times New Roman"/>
                <a:cs typeface="Times New Roman"/>
              </a:rPr>
              <a:t>Mehta, </a:t>
            </a:r>
            <a:r>
              <a:rPr dirty="0" sz="1400">
                <a:latin typeface="Times New Roman"/>
                <a:cs typeface="Times New Roman"/>
              </a:rPr>
              <a:t>is a </a:t>
            </a:r>
            <a:r>
              <a:rPr dirty="0" sz="1400" spc="-5">
                <a:latin typeface="Times New Roman"/>
                <a:cs typeface="Times New Roman"/>
              </a:rPr>
              <a:t>groundbreaking film </a:t>
            </a:r>
            <a:r>
              <a:rPr dirty="0" sz="1400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challenges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norms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explores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complexities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human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relationships.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tells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two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women, </a:t>
            </a:r>
            <a:r>
              <a:rPr dirty="0" sz="1400">
                <a:latin typeface="Times New Roman"/>
                <a:cs typeface="Times New Roman"/>
              </a:rPr>
              <a:t>Radha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Sita,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solace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companionship </a:t>
            </a:r>
            <a:r>
              <a:rPr dirty="0" sz="1400">
                <a:latin typeface="Times New Roman"/>
                <a:cs typeface="Times New Roman"/>
              </a:rPr>
              <a:t>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company, </a:t>
            </a:r>
            <a:r>
              <a:rPr dirty="0" sz="1400">
                <a:latin typeface="Times New Roman"/>
                <a:cs typeface="Times New Roman"/>
              </a:rPr>
              <a:t>eventually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developing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deep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meaningful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relationship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defies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norms.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14300" marR="230504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well-attended,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comprising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faculty,</a:t>
            </a:r>
            <a:r>
              <a:rPr dirty="0" sz="1400">
                <a:latin typeface="Times New Roman"/>
                <a:cs typeface="Times New Roman"/>
              </a:rPr>
              <a:t> 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queer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community.</a:t>
            </a:r>
            <a:r>
              <a:rPr dirty="0" sz="1400">
                <a:latin typeface="Times New Roman"/>
                <a:cs typeface="Times New Roman"/>
              </a:rPr>
              <a:t> Before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screening,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IRIS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brief introduction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highlighting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significance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context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queer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cinema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LGBTQIA+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Indian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14300" marR="105410">
              <a:lnSpc>
                <a:spcPct val="1102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screening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followed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discussion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session,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where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attendees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opportunity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thoughts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reflections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discussion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touched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>
                <a:latin typeface="Times New Roman"/>
                <a:cs typeface="Times New Roman"/>
              </a:rPr>
              <a:t> aspects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including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portrayal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desire,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exploration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societal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taboos, 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relevance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today's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context.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4300" marR="254635">
              <a:lnSpc>
                <a:spcPct val="1102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Overall,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 screening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'Fire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1996'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organized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IRIS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thought-provoking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engaging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event.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platform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meaningful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raised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important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questions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love,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identity,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acceptance.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testament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inclusive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progressive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ethos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Bharati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celebration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representation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7"/>
            <a:ext cx="5962650" cy="799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CALENDER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PHOTOGRAPHS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just" marL="12700" marR="5016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 photography </a:t>
            </a:r>
            <a:r>
              <a:rPr dirty="0" sz="1400">
                <a:latin typeface="Times New Roman"/>
                <a:cs typeface="Times New Roman"/>
              </a:rPr>
              <a:t>task assigned </a:t>
            </a:r>
            <a:r>
              <a:rPr dirty="0" sz="1400" spc="-5">
                <a:latin typeface="Times New Roman"/>
                <a:cs typeface="Times New Roman"/>
              </a:rPr>
              <a:t>to Dastaan reflects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commendable initiative aimed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 spc="-5">
                <a:latin typeface="Times New Roman"/>
                <a:cs typeface="Times New Roman"/>
              </a:rPr>
              <a:t>capturing the essence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each </a:t>
            </a:r>
            <a:r>
              <a:rPr dirty="0" sz="1400" spc="-10">
                <a:latin typeface="Times New Roman"/>
                <a:cs typeface="Times New Roman"/>
              </a:rPr>
              <a:t>month </a:t>
            </a:r>
            <a:r>
              <a:rPr dirty="0" sz="1400" spc="-5">
                <a:latin typeface="Times New Roman"/>
                <a:cs typeface="Times New Roman"/>
              </a:rPr>
              <a:t>through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single photograph. </a:t>
            </a:r>
            <a:r>
              <a:rPr dirty="0" sz="1400" spc="-10">
                <a:latin typeface="Times New Roman"/>
                <a:cs typeface="Times New Roman"/>
              </a:rPr>
              <a:t>This </a:t>
            </a:r>
            <a:r>
              <a:rPr dirty="0" sz="1400" spc="-5">
                <a:latin typeface="Times New Roman"/>
                <a:cs typeface="Times New Roman"/>
              </a:rPr>
              <a:t>practice,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 commenced in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middle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March, </a:t>
            </a:r>
            <a:r>
              <a:rPr dirty="0" sz="1400">
                <a:latin typeface="Times New Roman"/>
                <a:cs typeface="Times New Roman"/>
              </a:rPr>
              <a:t>has </a:t>
            </a:r>
            <a:r>
              <a:rPr dirty="0" sz="1400" spc="-5">
                <a:latin typeface="Times New Roman"/>
                <a:cs typeface="Times New Roman"/>
              </a:rPr>
              <a:t>been executed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dedication 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team.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Since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beginning,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practice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been </a:t>
            </a:r>
            <a:r>
              <a:rPr dirty="0" sz="1400">
                <a:latin typeface="Times New Roman"/>
                <a:cs typeface="Times New Roman"/>
              </a:rPr>
              <a:t>carried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effectively,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month </a:t>
            </a:r>
            <a:r>
              <a:rPr dirty="0" sz="1400" spc="-5">
                <a:latin typeface="Times New Roman"/>
                <a:cs typeface="Times New Roman"/>
              </a:rPr>
              <a:t> witnessing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planning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execution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 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encapsulates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unique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aspects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particular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month.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photographers have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displayed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remarkable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dedication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exploring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angles, lighting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conditions,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compositions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ensure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final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>
                <a:latin typeface="Times New Roman"/>
                <a:cs typeface="Times New Roman"/>
              </a:rPr>
              <a:t> reflects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month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resonates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community.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11125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Feedback from </a:t>
            </a:r>
            <a:r>
              <a:rPr dirty="0" sz="1400">
                <a:latin typeface="Times New Roman"/>
                <a:cs typeface="Times New Roman"/>
              </a:rPr>
              <a:t>our viewers </a:t>
            </a:r>
            <a:r>
              <a:rPr dirty="0" sz="1400" spc="-5">
                <a:latin typeface="Times New Roman"/>
                <a:cs typeface="Times New Roman"/>
              </a:rPr>
              <a:t>has been overwhelmingly positive, with 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photographs being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widely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shared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across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social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media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platforms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communication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channels.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initiative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garnered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appreciation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 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ability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month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atmosphere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College. 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5">
                <a:latin typeface="Times New Roman"/>
                <a:cs typeface="Times New Roman"/>
              </a:rPr>
              <a:t> only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representations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time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artifacts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experience, evoking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memories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emotions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among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4130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Looking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ahead,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potential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further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enhance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encouraging </a:t>
            </a:r>
            <a:r>
              <a:rPr dirty="0" sz="1400">
                <a:latin typeface="Times New Roman"/>
                <a:cs typeface="Times New Roman"/>
              </a:rPr>
              <a:t> greater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selecting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themes</a:t>
            </a:r>
            <a:r>
              <a:rPr dirty="0" sz="1400">
                <a:latin typeface="Times New Roman"/>
                <a:cs typeface="Times New Roman"/>
              </a:rPr>
              <a:t> 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month's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photograph. Additionally, promoting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participation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could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foster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sense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ownership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pride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initiative,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further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strengthening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6515">
              <a:lnSpc>
                <a:spcPct val="110100"/>
              </a:lnSpc>
            </a:pPr>
            <a:r>
              <a:rPr dirty="0" sz="1400" spc="-5">
                <a:latin typeface="Times New Roman"/>
                <a:cs typeface="Times New Roman"/>
              </a:rPr>
              <a:t>The monthly photography </a:t>
            </a:r>
            <a:r>
              <a:rPr dirty="0" sz="1400">
                <a:latin typeface="Times New Roman"/>
                <a:cs typeface="Times New Roman"/>
              </a:rPr>
              <a:t>task </a:t>
            </a:r>
            <a:r>
              <a:rPr dirty="0" sz="1400" spc="-5">
                <a:latin typeface="Times New Roman"/>
                <a:cs typeface="Times New Roman"/>
              </a:rPr>
              <a:t>undertaken </a:t>
            </a:r>
            <a:r>
              <a:rPr dirty="0" sz="1400">
                <a:latin typeface="Times New Roman"/>
                <a:cs typeface="Times New Roman"/>
              </a:rPr>
              <a:t>by Dastaan </a:t>
            </a:r>
            <a:r>
              <a:rPr dirty="0" sz="1400" spc="-5">
                <a:latin typeface="Times New Roman"/>
                <a:cs typeface="Times New Roman"/>
              </a:rPr>
              <a:t>has proven to </a:t>
            </a:r>
            <a:r>
              <a:rPr dirty="0" sz="1400">
                <a:latin typeface="Times New Roman"/>
                <a:cs typeface="Times New Roman"/>
              </a:rPr>
              <a:t>be 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successful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endeavor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month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single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dedication, creativity,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enthusiasm demonstrated </a:t>
            </a:r>
            <a:r>
              <a:rPr dirty="0" sz="1400">
                <a:latin typeface="Times New Roman"/>
                <a:cs typeface="Times New Roman"/>
              </a:rPr>
              <a:t>by the </a:t>
            </a:r>
            <a:r>
              <a:rPr dirty="0" sz="1400" spc="-5">
                <a:latin typeface="Times New Roman"/>
                <a:cs typeface="Times New Roman"/>
              </a:rPr>
              <a:t>team </a:t>
            </a:r>
            <a:r>
              <a:rPr dirty="0" sz="1400">
                <a:latin typeface="Times New Roman"/>
                <a:cs typeface="Times New Roman"/>
              </a:rPr>
              <a:t>have </a:t>
            </a:r>
            <a:r>
              <a:rPr dirty="0" sz="1400" spc="-5">
                <a:latin typeface="Times New Roman"/>
                <a:cs typeface="Times New Roman"/>
              </a:rPr>
              <a:t>contributed </a:t>
            </a:r>
            <a:r>
              <a:rPr dirty="0" sz="1400">
                <a:latin typeface="Times New Roman"/>
                <a:cs typeface="Times New Roman"/>
              </a:rPr>
              <a:t> 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initiative's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effectiveness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positive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reception. As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such,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stands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testament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power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enriching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experience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fostering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sense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community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belonging.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775" y="914400"/>
            <a:ext cx="4509897" cy="3007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189" y="4190110"/>
            <a:ext cx="3208019" cy="42773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7"/>
            <a:ext cx="5944870" cy="823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22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JAI BHIM: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MOVIE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SCREENING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Date: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24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August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6985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Jai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Bhim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featured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24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August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2023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seminar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room,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12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onwards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film </a:t>
            </a:r>
            <a:r>
              <a:rPr dirty="0" sz="1400">
                <a:latin typeface="Times New Roman"/>
                <a:cs typeface="Times New Roman"/>
              </a:rPr>
              <a:t>review. It is a </a:t>
            </a:r>
            <a:r>
              <a:rPr dirty="0" sz="1400" spc="-5">
                <a:latin typeface="Times New Roman"/>
                <a:cs typeface="Times New Roman"/>
              </a:rPr>
              <a:t>masterpiece from T.J. Gananeval who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known for his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passion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patience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biopic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commendable. 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enjoyed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invariably. Tribal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life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rights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cleverly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delivered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shown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great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craft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intensity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striking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feature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2384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Every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scene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crafted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excellence.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showcases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true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history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our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includes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struggle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B.R.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Ambedkar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betterment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5">
                <a:latin typeface="Times New Roman"/>
                <a:cs typeface="Times New Roman"/>
              </a:rPr>
              <a:t> “oppressed”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classes.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good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initiative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taken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Daataan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different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genres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unique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approach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because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very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few</a:t>
            </a:r>
            <a:r>
              <a:rPr dirty="0" sz="1400" spc="-5">
                <a:latin typeface="Times New Roman"/>
                <a:cs typeface="Times New Roman"/>
              </a:rPr>
              <a:t> people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know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tribal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communities.</a:t>
            </a:r>
            <a:r>
              <a:rPr dirty="0" sz="1400">
                <a:latin typeface="Times New Roman"/>
                <a:cs typeface="Times New Roman"/>
              </a:rPr>
              <a:t> By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screening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biopic,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many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fiction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readers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connect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thought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idea 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5">
                <a:latin typeface="Times New Roman"/>
                <a:cs typeface="Times New Roman"/>
              </a:rPr>
              <a:t> Bhim.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83185">
              <a:lnSpc>
                <a:spcPct val="1107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mesmerizing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amazing,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Suriya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made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even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compelling.</a:t>
            </a:r>
            <a:r>
              <a:rPr dirty="0" sz="1400">
                <a:latin typeface="Times New Roman"/>
                <a:cs typeface="Times New Roman"/>
              </a:rPr>
              <a:t> It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depicts</a:t>
            </a:r>
            <a:r>
              <a:rPr dirty="0" sz="1400">
                <a:latin typeface="Times New Roman"/>
                <a:cs typeface="Times New Roman"/>
              </a:rPr>
              <a:t> all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aspects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Ambedkar's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life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achievements.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184150">
              <a:lnSpc>
                <a:spcPct val="110400"/>
              </a:lnSpc>
            </a:pP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studied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case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based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dragged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years.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Although,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been shown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year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9525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 </a:t>
            </a:r>
            <a:r>
              <a:rPr dirty="0" sz="1400">
                <a:latin typeface="Times New Roman"/>
                <a:cs typeface="Times New Roman"/>
              </a:rPr>
              <a:t>has </a:t>
            </a:r>
            <a:r>
              <a:rPr dirty="0" sz="1400" spc="-5">
                <a:latin typeface="Times New Roman"/>
                <a:cs typeface="Times New Roman"/>
              </a:rPr>
              <a:t>been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after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film's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release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actor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Suriya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received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death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threats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various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communities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India.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communities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criticized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actor/producer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Surya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deliberately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manipulated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view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clash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between "Vanniyars"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"Irulars"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communities.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After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receiving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death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threats,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Surya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special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police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protection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-5">
                <a:latin typeface="Times New Roman"/>
                <a:cs typeface="Times New Roman"/>
              </a:rPr>
              <a:t> his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residence.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86055">
              <a:lnSpc>
                <a:spcPct val="11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multiple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teachers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attended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after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witnessing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scenarios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7"/>
            <a:ext cx="5958205" cy="8013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INTERNATIONAL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CONFERENCE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970654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Coverage: Auditorium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Date: March 12 </a:t>
            </a:r>
            <a:r>
              <a:rPr dirty="0" sz="1400">
                <a:latin typeface="Times New Roman"/>
                <a:cs typeface="Times New Roman"/>
              </a:rPr>
              <a:t>&amp;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13,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6200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International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Conference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Increasing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Role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Russian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Language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BRICS</a:t>
            </a:r>
            <a:r>
              <a:rPr dirty="0" sz="1400" spc="-5">
                <a:latin typeface="Times New Roman"/>
                <a:cs typeface="Times New Roman"/>
              </a:rPr>
              <a:t>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Countries: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Education, Language,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Culture"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collaborative effort organized </a:t>
            </a:r>
            <a:r>
              <a:rPr dirty="0" sz="1400">
                <a:latin typeface="Times New Roman"/>
                <a:cs typeface="Times New Roman"/>
              </a:rPr>
              <a:t>by the </a:t>
            </a:r>
            <a:r>
              <a:rPr dirty="0" sz="1400" spc="-5">
                <a:latin typeface="Times New Roman"/>
                <a:cs typeface="Times New Roman"/>
              </a:rPr>
              <a:t>Department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Slavonic </a:t>
            </a:r>
            <a:r>
              <a:rPr dirty="0" sz="1400">
                <a:latin typeface="Times New Roman"/>
                <a:cs typeface="Times New Roman"/>
              </a:rPr>
              <a:t>&amp; Finno-Ugrian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Studies, North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Campus, Department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English, 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Department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Sociology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held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Embassy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Russian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Federation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New Delhi.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165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conference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aimed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explore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growing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significance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Russian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language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BRICS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SCO</a:t>
            </a:r>
            <a:r>
              <a:rPr dirty="0" sz="1400">
                <a:latin typeface="Times New Roman"/>
                <a:cs typeface="Times New Roman"/>
              </a:rPr>
              <a:t> countries.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focused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various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aspects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education,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language,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exchange, highlighting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language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bridge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between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nations.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52095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dynamic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gathering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celebrated </a:t>
            </a:r>
            <a:r>
              <a:rPr dirty="0" sz="1400">
                <a:latin typeface="Times New Roman"/>
                <a:cs typeface="Times New Roman"/>
              </a:rPr>
              <a:t>cultural</a:t>
            </a:r>
            <a:r>
              <a:rPr dirty="0" sz="1400" spc="-5">
                <a:latin typeface="Times New Roman"/>
                <a:cs typeface="Times New Roman"/>
              </a:rPr>
              <a:t> diversity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academic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exchange.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Colourful performances</a:t>
            </a:r>
            <a:r>
              <a:rPr dirty="0" sz="1400">
                <a:latin typeface="Times New Roman"/>
                <a:cs typeface="Times New Roman"/>
              </a:rPr>
              <a:t> 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students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Russian </a:t>
            </a:r>
            <a:r>
              <a:rPr dirty="0" sz="1400" spc="-5">
                <a:latin typeface="Times New Roman"/>
                <a:cs typeface="Times New Roman"/>
              </a:rPr>
              <a:t> performers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added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vibrancy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showcasing 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rich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cultural heritage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nations. Eminent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diplomats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scholars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delivered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enlightening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speeches,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emphasising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role</a:t>
            </a:r>
            <a:r>
              <a:rPr dirty="0" sz="1400">
                <a:latin typeface="Times New Roman"/>
                <a:cs typeface="Times New Roman"/>
              </a:rPr>
              <a:t>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fostering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global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cooperation.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12395">
              <a:lnSpc>
                <a:spcPct val="110300"/>
              </a:lnSpc>
            </a:pPr>
            <a:r>
              <a:rPr dirty="0" sz="1400" spc="-5">
                <a:latin typeface="Times New Roman"/>
                <a:cs typeface="Times New Roman"/>
              </a:rPr>
              <a:t>Throughout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conference,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served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eye</a:t>
            </a:r>
            <a:r>
              <a:rPr dirty="0" sz="1400">
                <a:latin typeface="Times New Roman"/>
                <a:cs typeface="Times New Roman"/>
              </a:rPr>
              <a:t> 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creative </a:t>
            </a:r>
            <a:r>
              <a:rPr dirty="0" sz="1400" spc="-5">
                <a:latin typeface="Times New Roman"/>
                <a:cs typeface="Times New Roman"/>
              </a:rPr>
              <a:t>vision,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meticulously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documented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every moment,</a:t>
            </a:r>
            <a:r>
              <a:rPr dirty="0" sz="1400">
                <a:latin typeface="Times New Roman"/>
                <a:cs typeface="Times New Roman"/>
              </a:rPr>
              <a:t> from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captivating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performances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insightful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discussions.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photographs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preserved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memories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conference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conveyed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spirit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wider audience.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event,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became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integral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part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conference,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immortalising its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highlights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contributing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">
                <a:latin typeface="Times New Roman"/>
                <a:cs typeface="Times New Roman"/>
              </a:rPr>
              <a:t> its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legacy.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efforts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ensured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conference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transcended 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physical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boundaries, </a:t>
            </a:r>
            <a:r>
              <a:rPr dirty="0" sz="1400">
                <a:latin typeface="Times New Roman"/>
                <a:cs typeface="Times New Roman"/>
              </a:rPr>
              <a:t> reaching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inspiring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individuals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far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beyond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event's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duration.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789" y="914400"/>
            <a:ext cx="4274820" cy="32061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7889" y="4291634"/>
            <a:ext cx="3436620" cy="45819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4463"/>
            <a:ext cx="5933440" cy="4022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335">
              <a:lnSpc>
                <a:spcPct val="110200"/>
              </a:lnSpc>
              <a:spcBef>
                <a:spcPts val="95"/>
              </a:spcBef>
            </a:pPr>
            <a:r>
              <a:rPr dirty="0" sz="1400" spc="-5">
                <a:latin typeface="Times New Roman"/>
                <a:cs typeface="Times New Roman"/>
              </a:rPr>
              <a:t>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funny.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told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people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been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ages.</a:t>
            </a:r>
            <a:r>
              <a:rPr dirty="0" sz="1400">
                <a:latin typeface="Times New Roman"/>
                <a:cs typeface="Times New Roman"/>
              </a:rPr>
              <a:t> 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passed</a:t>
            </a:r>
            <a:r>
              <a:rPr dirty="0" sz="1400">
                <a:latin typeface="Times New Roman"/>
                <a:cs typeface="Times New Roman"/>
              </a:rPr>
              <a:t> 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generation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generation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person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 head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gone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France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murti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several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accolades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same.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liked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most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them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very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down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earth, when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 </a:t>
            </a:r>
            <a:r>
              <a:rPr dirty="0" sz="1400" spc="-5">
                <a:latin typeface="Times New Roman"/>
                <a:cs typeface="Times New Roman"/>
              </a:rPr>
              <a:t>mean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dresses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you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won't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able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identify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head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because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all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 </a:t>
            </a:r>
            <a:r>
              <a:rPr dirty="0" sz="1400">
                <a:latin typeface="Times New Roman"/>
                <a:cs typeface="Times New Roman"/>
              </a:rPr>
              <a:t>very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much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involved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work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helping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very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welcoming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helping.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made</a:t>
            </a:r>
            <a:r>
              <a:rPr dirty="0" sz="1400">
                <a:latin typeface="Times New Roman"/>
                <a:cs typeface="Times New Roman"/>
              </a:rPr>
              <a:t> like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early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time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mud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other</a:t>
            </a:r>
            <a:r>
              <a:rPr dirty="0" sz="1400">
                <a:latin typeface="Times New Roman"/>
                <a:cs typeface="Times New Roman"/>
              </a:rPr>
              <a:t> raw</a:t>
            </a:r>
            <a:r>
              <a:rPr dirty="0" sz="1400" spc="-5">
                <a:latin typeface="Times New Roman"/>
                <a:cs typeface="Times New Roman"/>
              </a:rPr>
              <a:t> materials.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supervisor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told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Choku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Dhaan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after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pitra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paksh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eye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made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after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pitru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paksha,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0">
                <a:latin typeface="Times New Roman"/>
                <a:cs typeface="Times New Roman"/>
              </a:rPr>
              <a:t> DEVI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PUKHA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that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face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after </a:t>
            </a:r>
            <a:r>
              <a:rPr dirty="0" sz="1400" spc="-5">
                <a:latin typeface="Times New Roman"/>
                <a:cs typeface="Times New Roman"/>
              </a:rPr>
              <a:t>BODHAN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sixth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navratri,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devi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revealed.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Dastaan successfully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place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content.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 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representation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covered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area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energy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positivity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held.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Overall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successful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team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members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enjoyed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lot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during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5381752"/>
            <a:ext cx="2072639" cy="27646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3100" y="5422391"/>
            <a:ext cx="3633470" cy="272376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8"/>
            <a:ext cx="5825490" cy="7324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4414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FILMY</a:t>
            </a:r>
            <a:r>
              <a:rPr dirty="0" sz="1600" spc="-3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FRIDAYS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18795">
              <a:lnSpc>
                <a:spcPct val="11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photography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society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Bharati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recommendations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every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Friday.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48260">
              <a:lnSpc>
                <a:spcPct val="110200"/>
              </a:lnSpc>
            </a:pPr>
            <a:r>
              <a:rPr dirty="0" sz="1400" spc="-5">
                <a:latin typeface="Times New Roman"/>
                <a:cs typeface="Times New Roman"/>
              </a:rPr>
              <a:t>First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tradition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started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films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about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context,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cinematics,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background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how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connects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different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generations,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opinions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movies.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underrated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came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light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deserved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appreciation.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connect 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larger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discussion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came</a:t>
            </a:r>
            <a:r>
              <a:rPr dirty="0" sz="1400">
                <a:latin typeface="Times New Roman"/>
                <a:cs typeface="Times New Roman"/>
              </a:rPr>
              <a:t> up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idea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posting film suggestions every </a:t>
            </a:r>
            <a:r>
              <a:rPr dirty="0" sz="1400">
                <a:latin typeface="Times New Roman"/>
                <a:cs typeface="Times New Roman"/>
              </a:rPr>
              <a:t>day on Friday and </a:t>
            </a:r>
            <a:r>
              <a:rPr dirty="0" sz="1400" spc="-5">
                <a:latin typeface="Times New Roman"/>
                <a:cs typeface="Times New Roman"/>
              </a:rPr>
              <a:t>it was named </a:t>
            </a:r>
            <a:r>
              <a:rPr dirty="0" sz="1400">
                <a:latin typeface="Times New Roman"/>
                <a:cs typeface="Times New Roman"/>
              </a:rPr>
              <a:t>FILMY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FRIDAY.</a:t>
            </a:r>
            <a:endParaRPr sz="1400">
              <a:latin typeface="Times New Roman"/>
              <a:cs typeface="Times New Roman"/>
            </a:endParaRPr>
          </a:p>
          <a:p>
            <a:pPr marL="12700" marR="22225">
              <a:lnSpc>
                <a:spcPct val="1100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began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13 </a:t>
            </a:r>
            <a:r>
              <a:rPr dirty="0" sz="1400" spc="-5">
                <a:latin typeface="Times New Roman"/>
                <a:cs typeface="Times New Roman"/>
              </a:rPr>
              <a:t>January</a:t>
            </a:r>
            <a:r>
              <a:rPr dirty="0" sz="1400">
                <a:latin typeface="Times New Roman"/>
                <a:cs typeface="Times New Roman"/>
              </a:rPr>
              <a:t> 2023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review</a:t>
            </a:r>
            <a:r>
              <a:rPr dirty="0" sz="1400" spc="-5">
                <a:latin typeface="Times New Roman"/>
                <a:cs typeface="Times New Roman"/>
              </a:rPr>
              <a:t> but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later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shifted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movies </a:t>
            </a:r>
            <a:r>
              <a:rPr dirty="0" sz="1400" spc="-5">
                <a:latin typeface="Times New Roman"/>
                <a:cs typeface="Times New Roman"/>
              </a:rPr>
              <a:t> recommendations.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 different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industry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wide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range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genres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 explored.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710180">
              <a:lnSpc>
                <a:spcPct val="110100"/>
              </a:lnSpc>
            </a:pPr>
            <a:r>
              <a:rPr dirty="0" sz="1400" spc="-5">
                <a:latin typeface="Times New Roman"/>
                <a:cs typeface="Times New Roman"/>
              </a:rPr>
              <a:t>Suggestion from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movies involves crime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Enola homes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Times New Roman"/>
                <a:cs typeface="Times New Roman"/>
              </a:rPr>
              <a:t>Bell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bottom</a:t>
            </a:r>
            <a:endParaRPr sz="1400">
              <a:latin typeface="Times New Roman"/>
              <a:cs typeface="Times New Roman"/>
            </a:endParaRPr>
          </a:p>
          <a:p>
            <a:pPr marL="12700" marR="4807585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Agent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Sai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nice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guys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Raat </a:t>
            </a:r>
            <a:r>
              <a:rPr dirty="0" sz="1400" spc="-5">
                <a:latin typeface="Times New Roman"/>
                <a:cs typeface="Times New Roman"/>
              </a:rPr>
              <a:t>akeli hai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Gang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leader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400" spc="-5">
                <a:latin typeface="Times New Roman"/>
                <a:cs typeface="Times New Roman"/>
              </a:rPr>
              <a:t>Sathiya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Sothanai</a:t>
            </a:r>
            <a:endParaRPr sz="1400">
              <a:latin typeface="Times New Roman"/>
              <a:cs typeface="Times New Roman"/>
            </a:endParaRPr>
          </a:p>
          <a:p>
            <a:pPr marL="12700" marR="264160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movies about </a:t>
            </a:r>
            <a:r>
              <a:rPr dirty="0" sz="1400">
                <a:latin typeface="Times New Roman"/>
                <a:cs typeface="Times New Roman"/>
              </a:rPr>
              <a:t>how </a:t>
            </a:r>
            <a:r>
              <a:rPr dirty="0" sz="1400" spc="-5">
                <a:latin typeface="Times New Roman"/>
                <a:cs typeface="Times New Roman"/>
              </a:rPr>
              <a:t>to fall in love with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Queen</a:t>
            </a:r>
            <a:endParaRPr sz="1400">
              <a:latin typeface="Times New Roman"/>
              <a:cs typeface="Times New Roman"/>
            </a:endParaRPr>
          </a:p>
          <a:p>
            <a:pPr marL="12700" marR="4578985">
              <a:lnSpc>
                <a:spcPct val="110000"/>
              </a:lnSpc>
              <a:spcBef>
                <a:spcPts val="15"/>
              </a:spcBef>
            </a:pPr>
            <a:r>
              <a:rPr dirty="0" sz="1400" spc="-5">
                <a:latin typeface="Times New Roman"/>
                <a:cs typeface="Times New Roman"/>
              </a:rPr>
              <a:t>Wake</a:t>
            </a:r>
            <a:r>
              <a:rPr dirty="0" sz="1400">
                <a:latin typeface="Times New Roman"/>
                <a:cs typeface="Times New Roman"/>
              </a:rPr>
              <a:t> up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Five feet apart </a:t>
            </a:r>
            <a:r>
              <a:rPr dirty="0" sz="1400">
                <a:latin typeface="Times New Roman"/>
                <a:cs typeface="Times New Roman"/>
              </a:rPr>
              <a:t> Hasse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toh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phasee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Midnight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4463"/>
            <a:ext cx="5956300" cy="1906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0"/>
              </a:spcBef>
            </a:pPr>
            <a:r>
              <a:rPr dirty="0" sz="1400" spc="-5">
                <a:latin typeface="Times New Roman"/>
                <a:cs typeface="Times New Roman"/>
              </a:rPr>
              <a:t>What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most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striking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feature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most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pages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which </a:t>
            </a:r>
            <a:r>
              <a:rPr dirty="0" sz="1400" spc="-5">
                <a:latin typeface="Times New Roman"/>
                <a:cs typeface="Times New Roman"/>
              </a:rPr>
              <a:t>dealt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movie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suggestions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about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have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forgotten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5">
                <a:latin typeface="Times New Roman"/>
                <a:cs typeface="Times New Roman"/>
              </a:rPr>
              <a:t> paid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less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attention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Tollywood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although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7343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Through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efforts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movies </a:t>
            </a:r>
            <a:r>
              <a:rPr dirty="0" sz="1400" spc="-5">
                <a:latin typeface="Times New Roman"/>
                <a:cs typeface="Times New Roman"/>
              </a:rPr>
              <a:t>brought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light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masterpieces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unfortunately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have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enough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audience.</a:t>
            </a:r>
            <a:endParaRPr sz="1400">
              <a:latin typeface="Times New Roman"/>
              <a:cs typeface="Times New Roman"/>
            </a:endParaRPr>
          </a:p>
          <a:p>
            <a:pPr marL="12700" marR="8890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While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planning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about</a:t>
            </a:r>
            <a:r>
              <a:rPr dirty="0" sz="1400">
                <a:latin typeface="Times New Roman"/>
                <a:cs typeface="Times New Roman"/>
              </a:rPr>
              <a:t> FILMY </a:t>
            </a:r>
            <a:r>
              <a:rPr dirty="0" sz="1400" spc="-5">
                <a:latin typeface="Times New Roman"/>
                <a:cs typeface="Times New Roman"/>
              </a:rPr>
              <a:t>FRIDAY</a:t>
            </a:r>
            <a:r>
              <a:rPr dirty="0" sz="1400">
                <a:latin typeface="Times New Roman"/>
                <a:cs typeface="Times New Roman"/>
              </a:rPr>
              <a:t> this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was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main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idea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Dastaan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look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give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wider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space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explore.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050" y="3105804"/>
            <a:ext cx="2445766" cy="30008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970" y="3031235"/>
            <a:ext cx="1859914" cy="3112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6644665"/>
            <a:ext cx="1691386" cy="24893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187700" y="6644614"/>
            <a:ext cx="3035300" cy="2495550"/>
            <a:chOff x="3187700" y="6644614"/>
            <a:chExt cx="3035300" cy="249555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7700" y="6644614"/>
              <a:ext cx="1545589" cy="2487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7739" y="6661315"/>
              <a:ext cx="1445260" cy="2478392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8"/>
            <a:ext cx="5952490" cy="802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SHORT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FILM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PRODUCTION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334645">
              <a:lnSpc>
                <a:spcPct val="1100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Daastan's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Remarkable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Crafting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Can's </a:t>
            </a:r>
            <a:r>
              <a:rPr dirty="0" sz="1400" spc="-10">
                <a:latin typeface="Times New Roman"/>
                <a:cs typeface="Times New Roman"/>
              </a:rPr>
              <a:t>Journey"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IIT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Bombay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73025">
              <a:lnSpc>
                <a:spcPct val="110400"/>
              </a:lnSpc>
            </a:pPr>
            <a:r>
              <a:rPr dirty="0" sz="1400" spc="-5">
                <a:latin typeface="Times New Roman"/>
                <a:cs typeface="Times New Roman"/>
              </a:rPr>
              <a:t>Creating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compelling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short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script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prestigious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 demands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dedication,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adaptability.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Daastan,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hailing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Bharati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College, affiliated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University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Delhi, exhibited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extraordinary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commitment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excellence</a:t>
            </a:r>
            <a:r>
              <a:rPr dirty="0" sz="1400">
                <a:latin typeface="Times New Roman"/>
                <a:cs typeface="Times New Roman"/>
              </a:rPr>
              <a:t>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titled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Can's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Journey"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IIT Bombay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Short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Competition.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inception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finalization,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Daastan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seamlessly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bring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narrative</a:t>
            </a:r>
            <a:r>
              <a:rPr dirty="0" sz="1400">
                <a:latin typeface="Times New Roman"/>
                <a:cs typeface="Times New Roman"/>
              </a:rPr>
              <a:t> that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entertained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also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delivered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potent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message.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collaborative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efforts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evident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multifaceted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journey,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touching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upon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themes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responsibility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transformative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power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individual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actions.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dynamic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nature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process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often necessitates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quick thinking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on-the-spot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adjustments.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Daastan demonstrated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adaptability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incorporating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on-the-spot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edits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improvisations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These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spontaneous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changes, whether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dialogue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scene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composition,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depth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nuance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narrative,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showcasing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ability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think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feet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enhance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overall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quality 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script.</a:t>
            </a:r>
            <a:endParaRPr sz="1400">
              <a:latin typeface="Times New Roman"/>
              <a:cs typeface="Times New Roman"/>
            </a:endParaRPr>
          </a:p>
          <a:p>
            <a:pPr marL="12700" marR="13652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appeal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short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often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most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striking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feature,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Daastan's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cinematography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brought their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vision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life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finesse.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12700" marR="15240">
              <a:lnSpc>
                <a:spcPct val="1103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bustling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streets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serene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farmlands,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cinematography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skillfully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captured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essence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scene,</a:t>
            </a:r>
            <a:r>
              <a:rPr dirty="0" sz="1400" spc="-5">
                <a:latin typeface="Times New Roman"/>
                <a:cs typeface="Times New Roman"/>
              </a:rPr>
              <a:t> enhancing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emotional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narrative.</a:t>
            </a:r>
            <a:r>
              <a:rPr dirty="0" sz="1400" spc="-5">
                <a:latin typeface="Times New Roman"/>
                <a:cs typeface="Times New Roman"/>
              </a:rPr>
              <a:t> 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keen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eye</a:t>
            </a:r>
            <a:r>
              <a:rPr dirty="0" sz="1400">
                <a:latin typeface="Times New Roman"/>
                <a:cs typeface="Times New Roman"/>
              </a:rPr>
              <a:t> for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detail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creative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angles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contributed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overall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aesthetic quality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"A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Can's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Journey."</a:t>
            </a:r>
            <a:endParaRPr sz="1400">
              <a:latin typeface="Times New Roman"/>
              <a:cs typeface="Times New Roman"/>
            </a:endParaRPr>
          </a:p>
          <a:p>
            <a:pPr marL="12700" marR="210820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success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any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film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script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strength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content,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Daastan's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played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pivotal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shaping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"A </a:t>
            </a:r>
            <a:r>
              <a:rPr dirty="0" sz="1400" spc="-5">
                <a:latin typeface="Times New Roman"/>
                <a:cs typeface="Times New Roman"/>
              </a:rPr>
              <a:t>Can's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Journey."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team's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meticulous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research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thoughtful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consideration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12700" marR="38735">
              <a:lnSpc>
                <a:spcPct val="110000"/>
              </a:lnSpc>
              <a:spcBef>
                <a:spcPts val="15"/>
              </a:spcBef>
            </a:pP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issues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elevated 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beyond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mere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story.</a:t>
            </a:r>
            <a:r>
              <a:rPr dirty="0" sz="1400">
                <a:latin typeface="Times New Roman"/>
                <a:cs typeface="Times New Roman"/>
              </a:rPr>
              <a:t> 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became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compelling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vehicle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conveying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meaningful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message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responsible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choices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world.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4463"/>
            <a:ext cx="5961380" cy="6139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Team </a:t>
            </a:r>
            <a:r>
              <a:rPr dirty="0" sz="1400" spc="-5">
                <a:latin typeface="Times New Roman"/>
                <a:cs typeface="Times New Roman"/>
              </a:rPr>
              <a:t>Daastan's success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crafting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memorable short film </a:t>
            </a:r>
            <a:r>
              <a:rPr dirty="0" sz="1400">
                <a:latin typeface="Times New Roman"/>
                <a:cs typeface="Times New Roman"/>
              </a:rPr>
              <a:t>script </a:t>
            </a:r>
            <a:r>
              <a:rPr dirty="0" sz="1400" spc="-5">
                <a:latin typeface="Times New Roman"/>
                <a:cs typeface="Times New Roman"/>
              </a:rPr>
              <a:t>can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attributed </a:t>
            </a:r>
            <a:r>
              <a:rPr dirty="0" sz="1400">
                <a:latin typeface="Times New Roman"/>
                <a:cs typeface="Times New Roman"/>
              </a:rPr>
              <a:t> to </a:t>
            </a:r>
            <a:r>
              <a:rPr dirty="0" sz="1400" spc="-5">
                <a:latin typeface="Times New Roman"/>
                <a:cs typeface="Times New Roman"/>
              </a:rPr>
              <a:t>the harmonious dynamics </a:t>
            </a:r>
            <a:r>
              <a:rPr dirty="0" sz="1400">
                <a:latin typeface="Times New Roman"/>
                <a:cs typeface="Times New Roman"/>
              </a:rPr>
              <a:t>of the </a:t>
            </a:r>
            <a:r>
              <a:rPr dirty="0" sz="1400" spc="-5">
                <a:latin typeface="Times New Roman"/>
                <a:cs typeface="Times New Roman"/>
              </a:rPr>
              <a:t>team. </a:t>
            </a:r>
            <a:r>
              <a:rPr dirty="0" sz="1400">
                <a:latin typeface="Times New Roman"/>
                <a:cs typeface="Times New Roman"/>
              </a:rPr>
              <a:t>Each </a:t>
            </a:r>
            <a:r>
              <a:rPr dirty="0" sz="1400" spc="-5">
                <a:latin typeface="Times New Roman"/>
                <a:cs typeface="Times New Roman"/>
              </a:rPr>
              <a:t>member, whether </a:t>
            </a:r>
            <a:r>
              <a:rPr dirty="0" sz="1400">
                <a:latin typeface="Times New Roman"/>
                <a:cs typeface="Times New Roman"/>
              </a:rPr>
              <a:t>from the </a:t>
            </a:r>
            <a:r>
              <a:rPr dirty="0" sz="1400" spc="-5">
                <a:latin typeface="Times New Roman"/>
                <a:cs typeface="Times New Roman"/>
              </a:rPr>
              <a:t>content,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cinematography,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other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departments,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played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crucial</a:t>
            </a:r>
            <a:r>
              <a:rPr dirty="0" sz="1400" spc="5">
                <a:latin typeface="Times New Roman"/>
                <a:cs typeface="Times New Roman"/>
              </a:rPr>
              <a:t> role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film's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development.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overall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synergy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team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allowed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seamless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integration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diverse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skills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perspectives, resulting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-5">
                <a:latin typeface="Times New Roman"/>
                <a:cs typeface="Times New Roman"/>
              </a:rPr>
              <a:t> cohesive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product.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22860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"Journey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Can,"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screenplay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powerful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human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focusing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primarily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seemingly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insignificant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soda </a:t>
            </a:r>
            <a:r>
              <a:rPr dirty="0" sz="1400">
                <a:latin typeface="Times New Roman"/>
                <a:cs typeface="Times New Roman"/>
              </a:rPr>
              <a:t> can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plays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circles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consequences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careful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disposal,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emphasizing </a:t>
            </a:r>
            <a:r>
              <a:rPr dirty="0" sz="1400">
                <a:latin typeface="Times New Roman"/>
                <a:cs typeface="Times New Roman"/>
              </a:rPr>
              <a:t> 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positive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consequences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responsible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choices, especially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recycling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text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thoroughly addresses issues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environmental responsibility,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consequences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negligence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transformative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power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individual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behavior.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carries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strong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message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about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importance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recycling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healthy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choices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improve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environment.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article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effectively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emphasizes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relationship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between human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behavior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ecosystem.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screen’s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appeal lies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dynamic landscapes, </a:t>
            </a:r>
            <a:r>
              <a:rPr dirty="0" sz="1400">
                <a:latin typeface="Times New Roman"/>
                <a:cs typeface="Times New Roman"/>
              </a:rPr>
              <a:t>from busy city streets to </a:t>
            </a:r>
            <a:r>
              <a:rPr dirty="0" sz="1400" spc="-5">
                <a:latin typeface="Times New Roman"/>
                <a:cs typeface="Times New Roman"/>
              </a:rPr>
              <a:t>peaceful farmlands. The use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situations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adds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depth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effectively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emphasizing 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bottle’s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encounter in society. </a:t>
            </a:r>
            <a:r>
              <a:rPr dirty="0" sz="1400">
                <a:latin typeface="Times New Roman"/>
                <a:cs typeface="Times New Roman"/>
              </a:rPr>
              <a:t>A flashback </a:t>
            </a:r>
            <a:r>
              <a:rPr dirty="0" sz="1400" spc="-5">
                <a:latin typeface="Times New Roman"/>
                <a:cs typeface="Times New Roman"/>
              </a:rPr>
              <a:t>scene </a:t>
            </a:r>
            <a:r>
              <a:rPr dirty="0" sz="1400" spc="-10">
                <a:latin typeface="Times New Roman"/>
                <a:cs typeface="Times New Roman"/>
              </a:rPr>
              <a:t>at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convenience store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subsequent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scene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recycling</a:t>
            </a:r>
            <a:r>
              <a:rPr dirty="0" sz="1400">
                <a:latin typeface="Times New Roman"/>
                <a:cs typeface="Times New Roman"/>
              </a:rPr>
              <a:t> factory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helps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providing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context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demonstrating the positive outcomes </a:t>
            </a:r>
            <a:r>
              <a:rPr dirty="0" sz="1400">
                <a:latin typeface="Times New Roman"/>
                <a:cs typeface="Times New Roman"/>
              </a:rPr>
              <a:t>of responsible </a:t>
            </a:r>
            <a:r>
              <a:rPr dirty="0" sz="1400" spc="-5">
                <a:latin typeface="Times New Roman"/>
                <a:cs typeface="Times New Roman"/>
              </a:rPr>
              <a:t>garbage disposal. </a:t>
            </a:r>
            <a:r>
              <a:rPr dirty="0" sz="1400">
                <a:latin typeface="Times New Roman"/>
                <a:cs typeface="Times New Roman"/>
              </a:rPr>
              <a:t>"A </a:t>
            </a:r>
            <a:r>
              <a:rPr dirty="0" sz="1400" spc="-5">
                <a:latin typeface="Times New Roman"/>
                <a:cs typeface="Times New Roman"/>
              </a:rPr>
              <a:t>Can's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Journey"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compelling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piece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 skillfully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combines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storytelling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strong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environmental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message.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encourages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reflection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individual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choices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their broader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impact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planet.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screenplay’s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compelling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narrative,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coupled </a:t>
            </a:r>
            <a:r>
              <a:rPr dirty="0" sz="1400" spc="-5">
                <a:latin typeface="Times New Roman"/>
                <a:cs typeface="Times New Roman"/>
              </a:rPr>
              <a:t> with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visuals, makes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brilliant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entry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 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IIT Bombay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Short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Film </a:t>
            </a:r>
            <a:r>
              <a:rPr dirty="0" sz="1400" spc="-5">
                <a:latin typeface="Times New Roman"/>
                <a:cs typeface="Times New Roman"/>
              </a:rPr>
              <a:t> Competition.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power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sensitize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audience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motivate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make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conscious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decisions.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8514" y="7027544"/>
            <a:ext cx="3601085" cy="20503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8237"/>
            <a:ext cx="13557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Attendance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775" y="1385316"/>
            <a:ext cx="4511675" cy="3100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4755515"/>
            <a:ext cx="4541139" cy="33115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4800" y="304799"/>
            <a:ext cx="7164705" cy="9450705"/>
          </a:xfrm>
          <a:custGeom>
            <a:avLst/>
            <a:gdLst/>
            <a:ahLst/>
            <a:cxnLst/>
            <a:rect l="l" t="t" r="r" b="b"/>
            <a:pathLst>
              <a:path w="7164705" h="9450705">
                <a:moveTo>
                  <a:pt x="7164311" y="9444241"/>
                </a:moveTo>
                <a:lnTo>
                  <a:pt x="7158228" y="9444241"/>
                </a:lnTo>
                <a:lnTo>
                  <a:pt x="6096" y="9444241"/>
                </a:lnTo>
                <a:lnTo>
                  <a:pt x="0" y="9444241"/>
                </a:lnTo>
                <a:lnTo>
                  <a:pt x="0" y="9450324"/>
                </a:lnTo>
                <a:lnTo>
                  <a:pt x="6096" y="9450324"/>
                </a:lnTo>
                <a:lnTo>
                  <a:pt x="7158228" y="9450324"/>
                </a:lnTo>
                <a:lnTo>
                  <a:pt x="7164311" y="9450324"/>
                </a:lnTo>
                <a:lnTo>
                  <a:pt x="7164311" y="9444241"/>
                </a:lnTo>
                <a:close/>
              </a:path>
              <a:path w="7164705" h="9450705">
                <a:moveTo>
                  <a:pt x="7164311" y="0"/>
                </a:moveTo>
                <a:lnTo>
                  <a:pt x="7158228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444228"/>
                </a:lnTo>
                <a:lnTo>
                  <a:pt x="6096" y="9444228"/>
                </a:lnTo>
                <a:lnTo>
                  <a:pt x="6096" y="6096"/>
                </a:lnTo>
                <a:lnTo>
                  <a:pt x="7158228" y="6096"/>
                </a:lnTo>
                <a:lnTo>
                  <a:pt x="7158228" y="9444228"/>
                </a:lnTo>
                <a:lnTo>
                  <a:pt x="7164311" y="9444228"/>
                </a:lnTo>
                <a:lnTo>
                  <a:pt x="7164311" y="6096"/>
                </a:lnTo>
                <a:lnTo>
                  <a:pt x="7164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2024-04-15T16:40:11Z</dcterms:created>
  <dcterms:modified xsi:type="dcterms:W3CDTF">2024-04-15T16:40:11Z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2024-04-15T00:00:00Z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2024-04-15T00:00:00Z</vt:filetime>
  </property>
</Properties>
</file>